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5"/>
    <p:sldMasterId id="2147483704" r:id="rId6"/>
    <p:sldMasterId id="214748370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 id="510" r:id="rId263"/>
    <p:sldId id="511" r:id="rId264"/>
    <p:sldId id="512" r:id="rId265"/>
    <p:sldId id="513" r:id="rId266"/>
    <p:sldId id="514" r:id="rId267"/>
    <p:sldId id="515" r:id="rId268"/>
    <p:sldId id="516" r:id="rId269"/>
    <p:sldId id="517" r:id="rId270"/>
    <p:sldId id="518" r:id="rId271"/>
    <p:sldId id="519" r:id="rId272"/>
    <p:sldId id="520" r:id="rId273"/>
    <p:sldId id="521" r:id="rId274"/>
    <p:sldId id="522" r:id="rId275"/>
    <p:sldId id="523" r:id="rId276"/>
  </p:sldIdLst>
  <p:sldSz cy="6858000" cx="9144000"/>
  <p:notesSz cx="7315200" cy="9601200"/>
  <p:embeddedFontLst>
    <p:embeddedFont>
      <p:font typeface="Proxima Nova"/>
      <p:regular r:id="rId277"/>
      <p:bold r:id="rId278"/>
      <p:italic r:id="rId279"/>
      <p:boldItalic r:id="rId280"/>
    </p:embeddedFont>
    <p:embeddedFont>
      <p:font typeface="Roboto"/>
      <p:regular r:id="rId281"/>
      <p:bold r:id="rId282"/>
      <p:italic r:id="rId283"/>
      <p:boldItalic r:id="rId284"/>
    </p:embeddedFont>
    <p:embeddedFont>
      <p:font typeface="Roboto Mono"/>
      <p:regular r:id="rId285"/>
      <p:bold r:id="rId286"/>
      <p:italic r:id="rId287"/>
      <p:boldItalic r:id="rId2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6">
          <p15:clr>
            <a:srgbClr val="A4A3A4"/>
          </p15:clr>
        </p15:guide>
        <p15:guide id="2" pos="2160">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5AEF5EB-7168-4F4F-8C93-7041A4191210}">
  <a:tblStyle styleId="{95AEF5EB-7168-4F4F-8C93-7041A419121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8A4D1BE-AE6E-44A1-9F66-027C0417E5F2}"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5E6"/>
          </a:solidFill>
        </a:fill>
      </a:tcStyle>
    </a:wholeTbl>
    <a:band1H>
      <a:tcTxStyle b="off" i="off"/>
      <a:tcStyle>
        <a:fill>
          <a:solidFill>
            <a:srgbClr val="DCEACA"/>
          </a:solidFill>
        </a:fill>
      </a:tcStyle>
    </a:band1H>
    <a:band2H>
      <a:tcTxStyle b="off" i="off"/>
    </a:band2H>
    <a:band1V>
      <a:tcTxStyle b="off" i="off"/>
      <a:tcStyle>
        <a:fill>
          <a:solidFill>
            <a:srgbClr val="DCE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6" orient="horz"/>
        <p:guide pos="2160"/>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36" Type="http://schemas.openxmlformats.org/officeDocument/2006/relationships/slide" Target="slides/slide28.xml"/><Relationship Id="rId175" Type="http://schemas.openxmlformats.org/officeDocument/2006/relationships/slide" Target="slides/slide167.xml"/><Relationship Id="rId39" Type="http://schemas.openxmlformats.org/officeDocument/2006/relationships/slide" Target="slides/slide31.xml"/><Relationship Id="rId174" Type="http://schemas.openxmlformats.org/officeDocument/2006/relationships/slide" Target="slides/slide166.xml"/><Relationship Id="rId38" Type="http://schemas.openxmlformats.org/officeDocument/2006/relationships/slide" Target="slides/slide30.xml"/><Relationship Id="rId173" Type="http://schemas.openxmlformats.org/officeDocument/2006/relationships/slide" Target="slides/slide165.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271" Type="http://schemas.openxmlformats.org/officeDocument/2006/relationships/slide" Target="slides/slide263.xml"/><Relationship Id="rId87" Type="http://schemas.openxmlformats.org/officeDocument/2006/relationships/slide" Target="slides/slide79.xml"/><Relationship Id="rId270" Type="http://schemas.openxmlformats.org/officeDocument/2006/relationships/slide" Target="slides/slide262.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269" Type="http://schemas.openxmlformats.org/officeDocument/2006/relationships/slide" Target="slides/slide261.xml"/><Relationship Id="rId9" Type="http://schemas.openxmlformats.org/officeDocument/2006/relationships/slide" Target="slides/slide1.xml"/><Relationship Id="rId143" Type="http://schemas.openxmlformats.org/officeDocument/2006/relationships/slide" Target="slides/slide135.xml"/><Relationship Id="rId264" Type="http://schemas.openxmlformats.org/officeDocument/2006/relationships/slide" Target="slides/slide256.xml"/><Relationship Id="rId142" Type="http://schemas.openxmlformats.org/officeDocument/2006/relationships/slide" Target="slides/slide134.xml"/><Relationship Id="rId263" Type="http://schemas.openxmlformats.org/officeDocument/2006/relationships/slide" Target="slides/slide255.xml"/><Relationship Id="rId141" Type="http://schemas.openxmlformats.org/officeDocument/2006/relationships/slide" Target="slides/slide133.xml"/><Relationship Id="rId262" Type="http://schemas.openxmlformats.org/officeDocument/2006/relationships/slide" Target="slides/slide254.xml"/><Relationship Id="rId140" Type="http://schemas.openxmlformats.org/officeDocument/2006/relationships/slide" Target="slides/slide132.xml"/><Relationship Id="rId261" Type="http://schemas.openxmlformats.org/officeDocument/2006/relationships/slide" Target="slides/slide253.xml"/><Relationship Id="rId5" Type="http://schemas.openxmlformats.org/officeDocument/2006/relationships/slideMaster" Target="slideMasters/slideMaster1.xml"/><Relationship Id="rId147" Type="http://schemas.openxmlformats.org/officeDocument/2006/relationships/slide" Target="slides/slide139.xml"/><Relationship Id="rId268" Type="http://schemas.openxmlformats.org/officeDocument/2006/relationships/slide" Target="slides/slide260.xml"/><Relationship Id="rId6" Type="http://schemas.openxmlformats.org/officeDocument/2006/relationships/slideMaster" Target="slideMasters/slideMaster2.xml"/><Relationship Id="rId146" Type="http://schemas.openxmlformats.org/officeDocument/2006/relationships/slide" Target="slides/slide138.xml"/><Relationship Id="rId267" Type="http://schemas.openxmlformats.org/officeDocument/2006/relationships/slide" Target="slides/slide259.xml"/><Relationship Id="rId7" Type="http://schemas.openxmlformats.org/officeDocument/2006/relationships/slideMaster" Target="slideMasters/slideMaster3.xml"/><Relationship Id="rId145" Type="http://schemas.openxmlformats.org/officeDocument/2006/relationships/slide" Target="slides/slide137.xml"/><Relationship Id="rId266" Type="http://schemas.openxmlformats.org/officeDocument/2006/relationships/slide" Target="slides/slide258.xml"/><Relationship Id="rId8" Type="http://schemas.openxmlformats.org/officeDocument/2006/relationships/notesMaster" Target="notesMasters/notesMaster1.xml"/><Relationship Id="rId144" Type="http://schemas.openxmlformats.org/officeDocument/2006/relationships/slide" Target="slides/slide136.xml"/><Relationship Id="rId265" Type="http://schemas.openxmlformats.org/officeDocument/2006/relationships/slide" Target="slides/slide257.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260" Type="http://schemas.openxmlformats.org/officeDocument/2006/relationships/slide" Target="slides/slide252.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259" Type="http://schemas.openxmlformats.org/officeDocument/2006/relationships/slide" Target="slides/slide251.xml"/><Relationship Id="rId137" Type="http://schemas.openxmlformats.org/officeDocument/2006/relationships/slide" Target="slides/slide129.xml"/><Relationship Id="rId258" Type="http://schemas.openxmlformats.org/officeDocument/2006/relationships/slide" Target="slides/slide250.xml"/><Relationship Id="rId132" Type="http://schemas.openxmlformats.org/officeDocument/2006/relationships/slide" Target="slides/slide124.xml"/><Relationship Id="rId253" Type="http://schemas.openxmlformats.org/officeDocument/2006/relationships/slide" Target="slides/slide245.xml"/><Relationship Id="rId131" Type="http://schemas.openxmlformats.org/officeDocument/2006/relationships/slide" Target="slides/slide123.xml"/><Relationship Id="rId252" Type="http://schemas.openxmlformats.org/officeDocument/2006/relationships/slide" Target="slides/slide244.xml"/><Relationship Id="rId130" Type="http://schemas.openxmlformats.org/officeDocument/2006/relationships/slide" Target="slides/slide122.xml"/><Relationship Id="rId251" Type="http://schemas.openxmlformats.org/officeDocument/2006/relationships/slide" Target="slides/slide243.xml"/><Relationship Id="rId250" Type="http://schemas.openxmlformats.org/officeDocument/2006/relationships/slide" Target="slides/slide242.xml"/><Relationship Id="rId136" Type="http://schemas.openxmlformats.org/officeDocument/2006/relationships/slide" Target="slides/slide128.xml"/><Relationship Id="rId257" Type="http://schemas.openxmlformats.org/officeDocument/2006/relationships/slide" Target="slides/slide249.xml"/><Relationship Id="rId135" Type="http://schemas.openxmlformats.org/officeDocument/2006/relationships/slide" Target="slides/slide127.xml"/><Relationship Id="rId256" Type="http://schemas.openxmlformats.org/officeDocument/2006/relationships/slide" Target="slides/slide248.xml"/><Relationship Id="rId134" Type="http://schemas.openxmlformats.org/officeDocument/2006/relationships/slide" Target="slides/slide126.xml"/><Relationship Id="rId255" Type="http://schemas.openxmlformats.org/officeDocument/2006/relationships/slide" Target="slides/slide247.xml"/><Relationship Id="rId133" Type="http://schemas.openxmlformats.org/officeDocument/2006/relationships/slide" Target="slides/slide125.xml"/><Relationship Id="rId254" Type="http://schemas.openxmlformats.org/officeDocument/2006/relationships/slide" Target="slides/slide246.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286" Type="http://schemas.openxmlformats.org/officeDocument/2006/relationships/font" Target="fonts/RobotoMono-bold.fntdata"/><Relationship Id="rId69" Type="http://schemas.openxmlformats.org/officeDocument/2006/relationships/slide" Target="slides/slide61.xml"/><Relationship Id="rId164" Type="http://schemas.openxmlformats.org/officeDocument/2006/relationships/slide" Target="slides/slide156.xml"/><Relationship Id="rId285" Type="http://schemas.openxmlformats.org/officeDocument/2006/relationships/font" Target="fonts/RobotoMono-regular.fntdata"/><Relationship Id="rId163" Type="http://schemas.openxmlformats.org/officeDocument/2006/relationships/slide" Target="slides/slide155.xml"/><Relationship Id="rId284" Type="http://schemas.openxmlformats.org/officeDocument/2006/relationships/font" Target="fonts/Roboto-boldItalic.fntdata"/><Relationship Id="rId162" Type="http://schemas.openxmlformats.org/officeDocument/2006/relationships/slide" Target="slides/slide154.xml"/><Relationship Id="rId283" Type="http://schemas.openxmlformats.org/officeDocument/2006/relationships/font" Target="fonts/Roboto-italic.fntdata"/><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288" Type="http://schemas.openxmlformats.org/officeDocument/2006/relationships/font" Target="fonts/RobotoMono-boldItalic.fntdata"/><Relationship Id="rId166" Type="http://schemas.openxmlformats.org/officeDocument/2006/relationships/slide" Target="slides/slide158.xml"/><Relationship Id="rId287" Type="http://schemas.openxmlformats.org/officeDocument/2006/relationships/font" Target="fonts/RobotoMono-italic.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282" Type="http://schemas.openxmlformats.org/officeDocument/2006/relationships/font" Target="fonts/Roboto-bold.fntdata"/><Relationship Id="rId54" Type="http://schemas.openxmlformats.org/officeDocument/2006/relationships/slide" Target="slides/slide46.xml"/><Relationship Id="rId160" Type="http://schemas.openxmlformats.org/officeDocument/2006/relationships/slide" Target="slides/slide152.xml"/><Relationship Id="rId281" Type="http://schemas.openxmlformats.org/officeDocument/2006/relationships/font" Target="fonts/Roboto-regular.fntdata"/><Relationship Id="rId57" Type="http://schemas.openxmlformats.org/officeDocument/2006/relationships/slide" Target="slides/slide49.xml"/><Relationship Id="rId280" Type="http://schemas.openxmlformats.org/officeDocument/2006/relationships/font" Target="fonts/ProximaNova-boldItalic.fntdata"/><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275" Type="http://schemas.openxmlformats.org/officeDocument/2006/relationships/slide" Target="slides/slide267.xml"/><Relationship Id="rId58" Type="http://schemas.openxmlformats.org/officeDocument/2006/relationships/slide" Target="slides/slide50.xml"/><Relationship Id="rId153" Type="http://schemas.openxmlformats.org/officeDocument/2006/relationships/slide" Target="slides/slide145.xml"/><Relationship Id="rId274" Type="http://schemas.openxmlformats.org/officeDocument/2006/relationships/slide" Target="slides/slide266.xml"/><Relationship Id="rId152" Type="http://schemas.openxmlformats.org/officeDocument/2006/relationships/slide" Target="slides/slide144.xml"/><Relationship Id="rId273" Type="http://schemas.openxmlformats.org/officeDocument/2006/relationships/slide" Target="slides/slide265.xml"/><Relationship Id="rId151" Type="http://schemas.openxmlformats.org/officeDocument/2006/relationships/slide" Target="slides/slide143.xml"/><Relationship Id="rId272" Type="http://schemas.openxmlformats.org/officeDocument/2006/relationships/slide" Target="slides/slide264.xml"/><Relationship Id="rId158" Type="http://schemas.openxmlformats.org/officeDocument/2006/relationships/slide" Target="slides/slide150.xml"/><Relationship Id="rId279" Type="http://schemas.openxmlformats.org/officeDocument/2006/relationships/font" Target="fonts/ProximaNova-italic.fntdata"/><Relationship Id="rId157" Type="http://schemas.openxmlformats.org/officeDocument/2006/relationships/slide" Target="slides/slide149.xml"/><Relationship Id="rId278" Type="http://schemas.openxmlformats.org/officeDocument/2006/relationships/font" Target="fonts/ProximaNova-bold.fntdata"/><Relationship Id="rId156" Type="http://schemas.openxmlformats.org/officeDocument/2006/relationships/slide" Target="slides/slide148.xml"/><Relationship Id="rId277" Type="http://schemas.openxmlformats.org/officeDocument/2006/relationships/font" Target="fonts/ProximaNova-regular.fntdata"/><Relationship Id="rId155" Type="http://schemas.openxmlformats.org/officeDocument/2006/relationships/slide" Target="slides/slide147.xml"/><Relationship Id="rId276" Type="http://schemas.openxmlformats.org/officeDocument/2006/relationships/slide" Target="slides/slide268.xml"/><Relationship Id="rId107" Type="http://schemas.openxmlformats.org/officeDocument/2006/relationships/slide" Target="slides/slide99.xml"/><Relationship Id="rId228" Type="http://schemas.openxmlformats.org/officeDocument/2006/relationships/slide" Target="slides/slide220.xml"/><Relationship Id="rId106" Type="http://schemas.openxmlformats.org/officeDocument/2006/relationships/slide" Target="slides/slide98.xml"/><Relationship Id="rId227" Type="http://schemas.openxmlformats.org/officeDocument/2006/relationships/slide" Target="slides/slide219.xml"/><Relationship Id="rId105" Type="http://schemas.openxmlformats.org/officeDocument/2006/relationships/slide" Target="slides/slide97.xml"/><Relationship Id="rId226" Type="http://schemas.openxmlformats.org/officeDocument/2006/relationships/slide" Target="slides/slide218.xml"/><Relationship Id="rId104" Type="http://schemas.openxmlformats.org/officeDocument/2006/relationships/slide" Target="slides/slide96.xml"/><Relationship Id="rId225" Type="http://schemas.openxmlformats.org/officeDocument/2006/relationships/slide" Target="slides/slide217.xml"/><Relationship Id="rId109" Type="http://schemas.openxmlformats.org/officeDocument/2006/relationships/slide" Target="slides/slide101.xml"/><Relationship Id="rId108" Type="http://schemas.openxmlformats.org/officeDocument/2006/relationships/slide" Target="slides/slide100.xml"/><Relationship Id="rId229" Type="http://schemas.openxmlformats.org/officeDocument/2006/relationships/slide" Target="slides/slide221.xml"/><Relationship Id="rId220" Type="http://schemas.openxmlformats.org/officeDocument/2006/relationships/slide" Target="slides/slide212.xml"/><Relationship Id="rId103" Type="http://schemas.openxmlformats.org/officeDocument/2006/relationships/slide" Target="slides/slide95.xml"/><Relationship Id="rId224" Type="http://schemas.openxmlformats.org/officeDocument/2006/relationships/slide" Target="slides/slide216.xml"/><Relationship Id="rId102" Type="http://schemas.openxmlformats.org/officeDocument/2006/relationships/slide" Target="slides/slide94.xml"/><Relationship Id="rId223" Type="http://schemas.openxmlformats.org/officeDocument/2006/relationships/slide" Target="slides/slide215.xml"/><Relationship Id="rId101" Type="http://schemas.openxmlformats.org/officeDocument/2006/relationships/slide" Target="slides/slide93.xml"/><Relationship Id="rId222" Type="http://schemas.openxmlformats.org/officeDocument/2006/relationships/slide" Target="slides/slide214.xml"/><Relationship Id="rId100" Type="http://schemas.openxmlformats.org/officeDocument/2006/relationships/slide" Target="slides/slide92.xml"/><Relationship Id="rId221" Type="http://schemas.openxmlformats.org/officeDocument/2006/relationships/slide" Target="slides/slide213.xml"/><Relationship Id="rId217" Type="http://schemas.openxmlformats.org/officeDocument/2006/relationships/slide" Target="slides/slide209.xml"/><Relationship Id="rId216" Type="http://schemas.openxmlformats.org/officeDocument/2006/relationships/slide" Target="slides/slide208.xml"/><Relationship Id="rId215" Type="http://schemas.openxmlformats.org/officeDocument/2006/relationships/slide" Target="slides/slide207.xml"/><Relationship Id="rId214" Type="http://schemas.openxmlformats.org/officeDocument/2006/relationships/slide" Target="slides/slide206.xml"/><Relationship Id="rId219" Type="http://schemas.openxmlformats.org/officeDocument/2006/relationships/slide" Target="slides/slide211.xml"/><Relationship Id="rId218" Type="http://schemas.openxmlformats.org/officeDocument/2006/relationships/slide" Target="slides/slide210.xml"/><Relationship Id="rId213" Type="http://schemas.openxmlformats.org/officeDocument/2006/relationships/slide" Target="slides/slide205.xml"/><Relationship Id="rId212" Type="http://schemas.openxmlformats.org/officeDocument/2006/relationships/slide" Target="slides/slide204.xml"/><Relationship Id="rId211" Type="http://schemas.openxmlformats.org/officeDocument/2006/relationships/slide" Target="slides/slide203.xml"/><Relationship Id="rId210" Type="http://schemas.openxmlformats.org/officeDocument/2006/relationships/slide" Target="slides/slide202.xml"/><Relationship Id="rId129" Type="http://schemas.openxmlformats.org/officeDocument/2006/relationships/slide" Target="slides/slide121.xml"/><Relationship Id="rId128" Type="http://schemas.openxmlformats.org/officeDocument/2006/relationships/slide" Target="slides/slide120.xml"/><Relationship Id="rId249" Type="http://schemas.openxmlformats.org/officeDocument/2006/relationships/slide" Target="slides/slide241.xml"/><Relationship Id="rId127" Type="http://schemas.openxmlformats.org/officeDocument/2006/relationships/slide" Target="slides/slide119.xml"/><Relationship Id="rId248" Type="http://schemas.openxmlformats.org/officeDocument/2006/relationships/slide" Target="slides/slide240.xml"/><Relationship Id="rId126" Type="http://schemas.openxmlformats.org/officeDocument/2006/relationships/slide" Target="slides/slide118.xml"/><Relationship Id="rId247" Type="http://schemas.openxmlformats.org/officeDocument/2006/relationships/slide" Target="slides/slide239.xml"/><Relationship Id="rId121" Type="http://schemas.openxmlformats.org/officeDocument/2006/relationships/slide" Target="slides/slide113.xml"/><Relationship Id="rId242" Type="http://schemas.openxmlformats.org/officeDocument/2006/relationships/slide" Target="slides/slide234.xml"/><Relationship Id="rId120" Type="http://schemas.openxmlformats.org/officeDocument/2006/relationships/slide" Target="slides/slide112.xml"/><Relationship Id="rId241" Type="http://schemas.openxmlformats.org/officeDocument/2006/relationships/slide" Target="slides/slide233.xml"/><Relationship Id="rId240" Type="http://schemas.openxmlformats.org/officeDocument/2006/relationships/slide" Target="slides/slide232.xml"/><Relationship Id="rId125" Type="http://schemas.openxmlformats.org/officeDocument/2006/relationships/slide" Target="slides/slide117.xml"/><Relationship Id="rId246" Type="http://schemas.openxmlformats.org/officeDocument/2006/relationships/slide" Target="slides/slide238.xml"/><Relationship Id="rId124" Type="http://schemas.openxmlformats.org/officeDocument/2006/relationships/slide" Target="slides/slide116.xml"/><Relationship Id="rId245" Type="http://schemas.openxmlformats.org/officeDocument/2006/relationships/slide" Target="slides/slide237.xml"/><Relationship Id="rId123" Type="http://schemas.openxmlformats.org/officeDocument/2006/relationships/slide" Target="slides/slide115.xml"/><Relationship Id="rId244" Type="http://schemas.openxmlformats.org/officeDocument/2006/relationships/slide" Target="slides/slide236.xml"/><Relationship Id="rId122" Type="http://schemas.openxmlformats.org/officeDocument/2006/relationships/slide" Target="slides/slide114.xml"/><Relationship Id="rId243" Type="http://schemas.openxmlformats.org/officeDocument/2006/relationships/slide" Target="slides/slide235.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239" Type="http://schemas.openxmlformats.org/officeDocument/2006/relationships/slide" Target="slides/slide231.xml"/><Relationship Id="rId117" Type="http://schemas.openxmlformats.org/officeDocument/2006/relationships/slide" Target="slides/slide109.xml"/><Relationship Id="rId238" Type="http://schemas.openxmlformats.org/officeDocument/2006/relationships/slide" Target="slides/slide230.xml"/><Relationship Id="rId116" Type="http://schemas.openxmlformats.org/officeDocument/2006/relationships/slide" Target="slides/slide108.xml"/><Relationship Id="rId237" Type="http://schemas.openxmlformats.org/officeDocument/2006/relationships/slide" Target="slides/slide229.xml"/><Relationship Id="rId115" Type="http://schemas.openxmlformats.org/officeDocument/2006/relationships/slide" Target="slides/slide107.xml"/><Relationship Id="rId236" Type="http://schemas.openxmlformats.org/officeDocument/2006/relationships/slide" Target="slides/slide228.xml"/><Relationship Id="rId119" Type="http://schemas.openxmlformats.org/officeDocument/2006/relationships/slide" Target="slides/slide111.xml"/><Relationship Id="rId110" Type="http://schemas.openxmlformats.org/officeDocument/2006/relationships/slide" Target="slides/slide102.xml"/><Relationship Id="rId231" Type="http://schemas.openxmlformats.org/officeDocument/2006/relationships/slide" Target="slides/slide223.xml"/><Relationship Id="rId230" Type="http://schemas.openxmlformats.org/officeDocument/2006/relationships/slide" Target="slides/slide222.xml"/><Relationship Id="rId114" Type="http://schemas.openxmlformats.org/officeDocument/2006/relationships/slide" Target="slides/slide106.xml"/><Relationship Id="rId235" Type="http://schemas.openxmlformats.org/officeDocument/2006/relationships/slide" Target="slides/slide227.xml"/><Relationship Id="rId113" Type="http://schemas.openxmlformats.org/officeDocument/2006/relationships/slide" Target="slides/slide105.xml"/><Relationship Id="rId234" Type="http://schemas.openxmlformats.org/officeDocument/2006/relationships/slide" Target="slides/slide226.xml"/><Relationship Id="rId112" Type="http://schemas.openxmlformats.org/officeDocument/2006/relationships/slide" Target="slides/slide104.xml"/><Relationship Id="rId233" Type="http://schemas.openxmlformats.org/officeDocument/2006/relationships/slide" Target="slides/slide225.xml"/><Relationship Id="rId111" Type="http://schemas.openxmlformats.org/officeDocument/2006/relationships/slide" Target="slides/slide103.xml"/><Relationship Id="rId232" Type="http://schemas.openxmlformats.org/officeDocument/2006/relationships/slide" Target="slides/slide224.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sights.sei.cmu.edu/devops/2015/03/addressing-the-detrimental-effects-of-context-switching-with-devops.html"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DesignStaminaHypothesis.html" TargetMode="External"/><Relationship Id="rId3" Type="http://schemas.openxmlformats.org/officeDocument/2006/relationships/hyperlink" Target="https://martinfowler.com/bliki/TechnicalDebt.html" TargetMode="External"/><Relationship Id="rId4" Type="http://schemas.openxmlformats.org/officeDocument/2006/relationships/hyperlink" Target="https://www.safaribooksonline.com/library/view/Managing+Software+Debt:+Building+for+Inevitable+Change/9780321700582/footnote.html#ftn.ch02fn3"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faribooksonline.com/search/?query=author:%22Wouter%20de%20Kort%22&amp;sort=relevance&amp;highlight=true" TargetMode="External"/><Relationship Id="rId3" Type="http://schemas.openxmlformats.org/officeDocument/2006/relationships/hyperlink" Target="https://www.safaribooksonline.com/library/publisher/apress/" TargetMode="External"/><Relationship Id="rId4" Type="http://schemas.openxmlformats.org/officeDocument/2006/relationships/hyperlink" Target="https://www.safaribooksonline.com/library/view/devops-on-the/9781484214466/A346706_1_En_8_Chapter.html"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ppet.com/resources/white-paper/2014-state-of-devops-report/thank-you"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faribooksonline.com/search/?query=author:%22Wouter%20de%20Kort%22&amp;sort=relevance&amp;highlight=true" TargetMode="External"/><Relationship Id="rId3" Type="http://schemas.openxmlformats.org/officeDocument/2006/relationships/hyperlink" Target="https://www.safaribooksonline.com/library/publisher/apress/" TargetMode="External"/><Relationship Id="rId4" Type="http://schemas.openxmlformats.org/officeDocument/2006/relationships/hyperlink" Target="https://www.safaribooksonline.com/library/view/devops-on-the/9781484214466/A346706_1_En_8_Chapter.html"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tymonline.com/index.php?term=cybernetics" TargetMode="External"/></Relationships>
</file>

<file path=ppt/notesSlides/_rels/notesSlide152.xml.rels><?xml version="1.0" encoding="UTF-8" standalone="yes"?><Relationships xmlns="http://schemas.openxmlformats.org/package/2006/relationships"><Relationship Id="rId20" Type="http://schemas.openxmlformats.org/officeDocument/2006/relationships/hyperlink" Target="https://kubernetes.io/docs/concepts/workloads/controllers/statefulset/" TargetMode="External"/><Relationship Id="rId22" Type="http://schemas.openxmlformats.org/officeDocument/2006/relationships/hyperlink" Target="https://kubernetes.io/docs/concepts/workloads/controllers/daemonset/" TargetMode="External"/><Relationship Id="rId21" Type="http://schemas.openxmlformats.org/officeDocument/2006/relationships/hyperlink" Target="https://kubernetes.io/docs/concepts/workloads/controllers/daemonset/" TargetMode="External"/><Relationship Id="rId24" Type="http://schemas.openxmlformats.org/officeDocument/2006/relationships/hyperlink" Target="https://kubernetes.io/docs/concepts/workloads/controllers/jobs-run-to-completion/" TargetMode="External"/><Relationship Id="rId23" Type="http://schemas.openxmlformats.org/officeDocument/2006/relationships/hyperlink" Target="https://kubernetes.io/docs/concepts/workloads/controllers/jobs-run-to-completion/" TargetMode="External"/><Relationship Id="rId1" Type="http://schemas.openxmlformats.org/officeDocument/2006/relationships/notesMaster" Target="../notesMasters/notesMaster1.xml"/><Relationship Id="rId2" Type="http://schemas.openxmlformats.org/officeDocument/2006/relationships/hyperlink" Target="https://kubernetes.io/docs/admin/kube-apiserver/" TargetMode="External"/><Relationship Id="rId3" Type="http://schemas.openxmlformats.org/officeDocument/2006/relationships/hyperlink" Target="https://kubernetes.io/docs/admin/kube-controller-manager/" TargetMode="External"/><Relationship Id="rId4" Type="http://schemas.openxmlformats.org/officeDocument/2006/relationships/hyperlink" Target="https://kubernetes.io/docs/admin/kube-scheduler/" TargetMode="External"/><Relationship Id="rId9" Type="http://schemas.openxmlformats.org/officeDocument/2006/relationships/hyperlink" Target="https://kubernetes.io/docs/concepts/services-networking/service/" TargetMode="External"/><Relationship Id="rId25"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admin/kubelet/" TargetMode="External"/><Relationship Id="rId6" Type="http://schemas.openxmlformats.org/officeDocument/2006/relationships/hyperlink" Target="https://kubernetes.io/docs/admin/kube-proxy/" TargetMode="External"/><Relationship Id="rId7" Type="http://schemas.openxmlformats.org/officeDocument/2006/relationships/hyperlink" Target="https://kubernetes.io/docs/concepts/workloads/pods/pod-overview/" TargetMode="External"/><Relationship Id="rId8" Type="http://schemas.openxmlformats.org/officeDocument/2006/relationships/hyperlink" Target="https://kubernetes.io/docs/concepts/workloads/pods/pod-overview/" TargetMode="External"/><Relationship Id="rId11" Type="http://schemas.openxmlformats.org/officeDocument/2006/relationships/hyperlink" Target="https://kubernetes.io/docs/concepts/storage/volumes/" TargetMode="External"/><Relationship Id="rId10" Type="http://schemas.openxmlformats.org/officeDocument/2006/relationships/hyperlink" Target="https://kubernetes.io/docs/concepts/services-networking/service/" TargetMode="External"/><Relationship Id="rId13" Type="http://schemas.openxmlformats.org/officeDocument/2006/relationships/hyperlink" Target="https://kubernetes.io/docs/concepts/overview/working-with-objects/namespaces/" TargetMode="External"/><Relationship Id="rId12" Type="http://schemas.openxmlformats.org/officeDocument/2006/relationships/hyperlink" Target="https://kubernetes.io/docs/concepts/storage/volumes/" TargetMode="External"/><Relationship Id="rId15" Type="http://schemas.openxmlformats.org/officeDocument/2006/relationships/hyperlink" Target="https://kubernetes.io/docs/concepts/workloads/controllers/replicaset/" TargetMode="External"/><Relationship Id="rId14" Type="http://schemas.openxmlformats.org/officeDocument/2006/relationships/hyperlink" Target="https://kubernetes.io/docs/concepts/overview/working-with-objects/namespaces/" TargetMode="External"/><Relationship Id="rId17" Type="http://schemas.openxmlformats.org/officeDocument/2006/relationships/hyperlink" Target="https://kubernetes.io/docs/concepts/workloads/controllers/deployment/" TargetMode="External"/><Relationship Id="rId16" Type="http://schemas.openxmlformats.org/officeDocument/2006/relationships/hyperlink" Target="https://kubernetes.io/docs/concepts/workloads/controllers/replicaset/" TargetMode="External"/><Relationship Id="rId19" Type="http://schemas.openxmlformats.org/officeDocument/2006/relationships/hyperlink" Target="https://kubernetes.io/docs/concepts/workloads/controllers/statefulset/" TargetMode="External"/><Relationship Id="rId18" Type="http://schemas.openxmlformats.org/officeDocument/2006/relationships/hyperlink" Target="https://kubernetes.io/docs/concepts/workloads/controllers/deployment/" TargetMode="Externa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23creating-a-deployment" TargetMode="Externa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5543694/kubernetes-cluster-on-aws-with-kops-nodeport-service-unavailable/45561848#45561848" TargetMode="External"/><Relationship Id="rId3" Type="http://schemas.openxmlformats.org/officeDocument/2006/relationships/hyperlink" Target="http://34.222.12.167:32083/" TargetMode="External"/><Relationship Id="rId4" Type="http://schemas.openxmlformats.org/officeDocument/2006/relationships/hyperlink" Target="https://stackoverflow.com/questions/45543694/kubernetes-cluster-on-aws-with-kops-nodeport-service-unavailable/45561848#45561848" TargetMode="Externa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itnami-perspectives/imperative-declarative-and-a-few-kubectl-tricks-9d6deabdde" TargetMode="Externa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container-service/kubernetes/container-service-kubernetes-windows-walkthrough" TargetMode="External"/><Relationship Id="rId3" Type="http://schemas.openxmlformats.org/officeDocument/2006/relationships/hyperlink" Target="https://docs.microsoft.com/en-us/azure/container-service/kubernetes/container-service-kubernetes-windows-walkthrough" TargetMode="Externa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asks/administer-cluster/manage-resources/quota-memory-cpu-namespace/" TargetMode="Externa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kvnwbbr/revitalizing-walmarts-aging-architecture-for-web-scale" TargetMode="External"/><Relationship Id="rId3" Type="http://schemas.openxmlformats.org/officeDocument/2006/relationships/hyperlink" Target="https://www.youtube.com/watch?v=SPGCdziXlHU"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articles/microservices.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BoundedContext.html"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articles/microservices.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trevolution.com/conways-law/"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trevolution.com/conways-law/"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usterhq.com/2016/03/22/microservices-spotify-petter-mahlen"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idonethis.com/two-pizza-team/" TargetMode="External"/><Relationship Id="rId3" Type="http://schemas.openxmlformats.org/officeDocument/2006/relationships/hyperlink" Target="http://itrevolution.com/conways-law/"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ppet.com/resources/white-paper/2014-state-of-devops-report/thank-you"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index.htm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database-per-service.html" TargetMode="External"/><Relationship Id="rId3" Type="http://schemas.openxmlformats.org/officeDocument/2006/relationships/hyperlink" Target="http://microservices.io/patterns/data/shared-database.html"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database-per-service.html" TargetMode="External"/><Relationship Id="rId3" Type="http://schemas.openxmlformats.org/officeDocument/2006/relationships/hyperlink" Target="http://microservices.io/patterns/data/shared-database.html"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database-per-service.html" TargetMode="External"/><Relationship Id="rId3" Type="http://schemas.openxmlformats.org/officeDocument/2006/relationships/hyperlink" Target="http://microservices.io/patterns/data/shared-database.html"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database-per-service.html" TargetMode="External"/><Relationship Id="rId3" Type="http://schemas.openxmlformats.org/officeDocument/2006/relationships/hyperlink" Target="http://microservices.io/patterns/data/shared-database.html"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saga.html" TargetMode="External"/><Relationship Id="rId3" Type="http://schemas.openxmlformats.org/officeDocument/2006/relationships/hyperlink" Target="http://microservices.io/patterns/data/api-composition.htm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saga.html" TargetMode="External"/><Relationship Id="rId3" Type="http://schemas.openxmlformats.org/officeDocument/2006/relationships/hyperlink" Target="http://microservices.io/patterns/data/api-composition.html"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saga.html" TargetMode="External"/><Relationship Id="rId3" Type="http://schemas.openxmlformats.org/officeDocument/2006/relationships/hyperlink" Target="http://microservices.io/patterns/data/api-composition.html"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saga.html" TargetMode="External"/><Relationship Id="rId3" Type="http://schemas.openxmlformats.org/officeDocument/2006/relationships/hyperlink" Target="http://microservices.io/patterns/data/api-composition.html"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ewstack.io/microservices-changed-matter/"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communication-style/rpi.html" TargetMode="External"/><Relationship Id="rId3" Type="http://schemas.openxmlformats.org/officeDocument/2006/relationships/hyperlink" Target="http://microservices.io/patterns/communication-style/messaging.html" TargetMode="External"/><Relationship Id="rId4" Type="http://schemas.openxmlformats.org/officeDocument/2006/relationships/hyperlink" Target="http://microservices.io/patterns/communication-style/domain-specific.html"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client-side-discovery.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Team-Teams-Rules-Engagement-Complex/dp/1591847486"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apigateway.html"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observability/application-logging.html" TargetMode="External"/><Relationship Id="rId3" Type="http://schemas.openxmlformats.org/officeDocument/2006/relationships/hyperlink" Target="http://microservices.io/patterns/observability/application-metrics.html"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rendangregg.com/usemethod.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rendangregg.com/linuxperf.html"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rendangregg.com/usemethod.html"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observability/distributed-tracing.html"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observability/exception-tracking.html" TargetMode="External"/><Relationship Id="rId3" Type="http://schemas.openxmlformats.org/officeDocument/2006/relationships/hyperlink" Target="https://codeascraft.com/2010/12/08/track-every-release/"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zdnet.com/article/businesses-take-over-six-months-to-detect-data-breaches/" TargetMode="External"/><Relationship Id="rId3" Type="http://schemas.openxmlformats.org/officeDocument/2006/relationships/hyperlink" Target="http://microservices.io/patterns/observability/audit-logging.html" TargetMode="External"/><Relationship Id="rId4" Type="http://schemas.openxmlformats.org/officeDocument/2006/relationships/hyperlink" Target="http://microservices.io/patterns/observability/application-logging.html"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ing.googleblog.com/2015/04/just-say-no-to-more-end-to-end-tests.html"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94" name="Google Shape;294;p1:notes"/>
          <p:cNvSpPr txBox="1"/>
          <p:nvPr>
            <p:ph idx="1" type="body"/>
          </p:nvPr>
        </p:nvSpPr>
        <p:spPr>
          <a:xfrm>
            <a:off x="731839" y="4848045"/>
            <a:ext cx="5851525" cy="35530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79" name="Google Shape;379;p12:notes"/>
          <p:cNvSpPr txBox="1"/>
          <p:nvPr>
            <p:ph idx="1" type="body"/>
          </p:nvPr>
        </p:nvSpPr>
        <p:spPr>
          <a:xfrm>
            <a:off x="747776" y="4968815"/>
            <a:ext cx="5982208" cy="365350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https://insights.sei.cmu.edu/devops/2015/03/addressing-the-detrimental-effects-of-context-switching-with-devops.html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Joel Spolsky on the particular challenges of task-switching for programmers:</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Joel calls this the “task switching penalty.”</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10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95" name="Google Shape;1095;p109:notes"/>
          <p:cNvSpPr txBox="1"/>
          <p:nvPr>
            <p:ph idx="1" type="body"/>
          </p:nvPr>
        </p:nvSpPr>
        <p:spPr>
          <a:xfrm>
            <a:off x="710565" y="4899804"/>
            <a:ext cx="6035292" cy="3743864"/>
          </a:xfrm>
          <a:prstGeom prst="rect">
            <a:avLst/>
          </a:prstGeom>
          <a:solidFill>
            <a:schemeClr val="lt1"/>
          </a:solidFill>
          <a:ln>
            <a:noFill/>
          </a:ln>
        </p:spPr>
        <p:txBody>
          <a:bodyPr anchorCtr="0" anchor="t" bIns="47850" lIns="95725" spcFirstLastPara="1" rIns="95725" wrap="square" tIns="47850">
            <a:noAutofit/>
          </a:bodyPr>
          <a:lstStyle/>
          <a:p>
            <a:pPr indent="-179525" lvl="0" marL="179525" marR="0" rtl="0" algn="l">
              <a:spcBef>
                <a:spcPts val="0"/>
              </a:spcBef>
              <a:spcAft>
                <a:spcPts val="0"/>
              </a:spcAft>
              <a:buClr>
                <a:schemeClr val="dk1"/>
              </a:buClr>
              <a:buSzPts val="1200"/>
              <a:buFont typeface="Arial"/>
              <a:buChar char="•"/>
            </a:pPr>
            <a:r>
              <a:rPr lang="en-US" sz="1200" u="sng">
                <a:solidFill>
                  <a:schemeClr val="hlink"/>
                </a:solidFill>
                <a:latin typeface="Calibri"/>
                <a:ea typeface="Calibri"/>
                <a:cs typeface="Calibri"/>
                <a:sym typeface="Calibri"/>
                <a:hlinkClick r:id="rId2"/>
              </a:rPr>
              <a:t>https://martinfowler.com/bliki/DesignStaminaHypothesis.html</a:t>
            </a:r>
            <a:r>
              <a:rPr lang="en-US" sz="1200">
                <a:solidFill>
                  <a:schemeClr val="dk1"/>
                </a:solidFill>
                <a:latin typeface="Calibri"/>
                <a:ea typeface="Calibri"/>
                <a:cs typeface="Calibri"/>
                <a:sym typeface="Calibri"/>
              </a:rPr>
              <a:t> </a:t>
            </a:r>
            <a:endParaRPr/>
          </a:p>
          <a:p>
            <a:pPr indent="-179525" lvl="0" marL="179525" marR="0" rtl="0" algn="l">
              <a:spcBef>
                <a:spcPts val="0"/>
              </a:spcBef>
              <a:spcAft>
                <a:spcPts val="0"/>
              </a:spcAft>
              <a:buClr>
                <a:schemeClr val="dk1"/>
              </a:buClr>
              <a:buSzPts val="1200"/>
              <a:buFont typeface="Arial"/>
              <a:buChar char="•"/>
            </a:pPr>
            <a:r>
              <a:rPr lang="en-US" sz="1200" u="sng">
                <a:solidFill>
                  <a:schemeClr val="hlink"/>
                </a:solidFill>
                <a:latin typeface="Calibri"/>
                <a:ea typeface="Calibri"/>
                <a:cs typeface="Calibri"/>
                <a:sym typeface="Calibri"/>
                <a:hlinkClick r:id="rId3"/>
              </a:rPr>
              <a:t>https://martinfowler.com/bliki/TechnicalDebt.html</a:t>
            </a:r>
            <a:r>
              <a:rPr lang="en-US" sz="1200">
                <a:solidFill>
                  <a:schemeClr val="dk1"/>
                </a:solidFill>
                <a:latin typeface="Calibri"/>
                <a:ea typeface="Calibri"/>
                <a:cs typeface="Calibri"/>
                <a:sym typeface="Calibri"/>
              </a:rPr>
              <a:t> </a:t>
            </a:r>
            <a:endParaRPr/>
          </a:p>
          <a:p>
            <a:pPr indent="-179525" lvl="0" marL="179525" marR="0" rtl="0" algn="l">
              <a:spcBef>
                <a:spcPts val="0"/>
              </a:spcBef>
              <a:spcAft>
                <a:spcPts val="0"/>
              </a:spcAft>
              <a:buClr>
                <a:schemeClr val="dk1"/>
              </a:buClr>
              <a:buSzPts val="1200"/>
              <a:buFont typeface="Arial"/>
              <a:buChar char="•"/>
            </a:pPr>
            <a:r>
              <a:rPr lang="en-US" sz="1200" u="sng">
                <a:solidFill>
                  <a:schemeClr val="hlink"/>
                </a:solidFill>
                <a:latin typeface="Calibri"/>
                <a:ea typeface="Calibri"/>
                <a:cs typeface="Calibri"/>
                <a:sym typeface="Calibri"/>
                <a:hlinkClick r:id="rId4"/>
              </a:rPr>
              <a:t>https://www.safaribooksonline.com/library/view/Managing+Software+Debt:+Building+for+Inevitable+Change/9780321700582/footnote.html#ftn.ch02fn3</a:t>
            </a:r>
            <a:r>
              <a:rPr lang="en-US" sz="1200">
                <a:solidFill>
                  <a:schemeClr val="dk1"/>
                </a:solidFill>
                <a:latin typeface="Calibri"/>
                <a:ea typeface="Calibri"/>
                <a:cs typeface="Calibri"/>
                <a:sym typeface="Calibri"/>
              </a:rPr>
              <a:t> </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p11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02" name="Google Shape;1102;p110:notes"/>
          <p:cNvSpPr txBox="1"/>
          <p:nvPr>
            <p:ph idx="1" type="body"/>
          </p:nvPr>
        </p:nvSpPr>
        <p:spPr>
          <a:xfrm>
            <a:off x="731520" y="4899804"/>
            <a:ext cx="5852160" cy="383571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Cyclomatic Complexity</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359051" lvl="4" marL="781267"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Describes the number of paths that go through your code and correlates to the number of unit tests you have to write</a:t>
            </a:r>
            <a:endParaRPr/>
          </a:p>
          <a:p>
            <a:pPr indent="-359051" lvl="4" marL="781267"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Soft recommendation of 1-5. Values 6-10 warrants investigation and 10+ are strong candidates for refactoring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Consider these topics: NPS, Defects, Risk GAP, Supply chain, how brittle, cycle time, uptime. Teams that never address these will have more brittle, harder to update products.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Reference: DevOps on the Microsoft Stack</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a:t>
            </a:r>
            <a:r>
              <a:rPr b="0" i="0" lang="en-US" sz="1200" u="sng" cap="none" strike="noStrike">
                <a:solidFill>
                  <a:schemeClr val="hlink"/>
                </a:solidFill>
                <a:latin typeface="Calibri"/>
                <a:ea typeface="Calibri"/>
                <a:cs typeface="Calibri"/>
                <a:sym typeface="Calibri"/>
                <a:hlinkClick r:id="rId2"/>
              </a:rPr>
              <a:t>Wouter de Kort</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Publisher: </a:t>
            </a:r>
            <a:r>
              <a:rPr b="0" i="0" lang="en-US" sz="1200" u="sng" cap="none" strike="noStrike">
                <a:solidFill>
                  <a:schemeClr val="hlink"/>
                </a:solidFill>
                <a:latin typeface="Calibri"/>
                <a:ea typeface="Calibri"/>
                <a:cs typeface="Calibri"/>
                <a:sym typeface="Calibri"/>
                <a:hlinkClick r:id="rId3"/>
              </a:rPr>
              <a:t>Apress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Release Date: May 2016</a:t>
            </a:r>
            <a:endParaRPr/>
          </a:p>
          <a:p>
            <a:pPr indent="0" lvl="1" marL="457200" marR="0" rtl="0" algn="l">
              <a:spcBef>
                <a:spcPts val="0"/>
              </a:spcBef>
              <a:spcAft>
                <a:spcPts val="0"/>
              </a:spcAft>
              <a:buNone/>
            </a:pPr>
            <a:r>
              <a:rPr b="0" i="1" lang="en-US" sz="1200" u="sng" cap="none" strike="noStrike">
                <a:solidFill>
                  <a:schemeClr val="hlink"/>
                </a:solidFill>
                <a:latin typeface="Calibri"/>
                <a:ea typeface="Calibri"/>
                <a:cs typeface="Calibri"/>
                <a:sym typeface="Calibri"/>
                <a:hlinkClick r:id="rId4"/>
              </a:rPr>
              <a:t>https://www.safaribooksonline.com/library/view/devops-on-the/9781484214466/A346706_1_En_8_Chapter.html</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p111:notes"/>
          <p:cNvSpPr/>
          <p:nvPr>
            <p:ph idx="2" type="sldImg"/>
          </p:nvPr>
        </p:nvSpPr>
        <p:spPr>
          <a:xfrm>
            <a:off x="774700" y="627063"/>
            <a:ext cx="5845175" cy="43830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12" name="Google Shape;1112;p111:notes"/>
          <p:cNvSpPr txBox="1"/>
          <p:nvPr>
            <p:ph idx="1" type="body"/>
          </p:nvPr>
        </p:nvSpPr>
        <p:spPr>
          <a:xfrm>
            <a:off x="731520" y="5188613"/>
            <a:ext cx="5852160" cy="3115585"/>
          </a:xfrm>
          <a:prstGeom prst="rect">
            <a:avLst/>
          </a:prstGeom>
          <a:solidFill>
            <a:schemeClr val="lt1"/>
          </a:solidFill>
          <a:ln>
            <a:noFill/>
          </a:ln>
        </p:spPr>
        <p:txBody>
          <a:bodyPr anchorCtr="0" anchor="t" bIns="47850" lIns="95725" spcFirstLastPara="1" rIns="95725" wrap="square" tIns="47850">
            <a:noAutofit/>
          </a:bodyPr>
          <a:lstStyle/>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third annual DevOps survey by Puppet Labs, IT Revolution Press and ThoughtWorks garnered more than 9,200 responses from technical professionals around the world</a:t>
            </a:r>
            <a:endParaRPr/>
          </a:p>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Companies with high-performing IT organizations are twice as likely to exceed their profitability, market share and productivity goals.</a:t>
            </a:r>
            <a:endParaRPr/>
          </a:p>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individual measures that make up IT performance are </a:t>
            </a:r>
            <a:r>
              <a:rPr b="1" lang="en-US" sz="1200">
                <a:solidFill>
                  <a:schemeClr val="dk1"/>
                </a:solidFill>
                <a:latin typeface="Calibri"/>
                <a:ea typeface="Calibri"/>
                <a:cs typeface="Calibri"/>
                <a:sym typeface="Calibri"/>
              </a:rPr>
              <a:t>deployment frequency</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lead time for changes</a:t>
            </a:r>
            <a:r>
              <a:rPr lang="en-US" sz="1200">
                <a:solidFill>
                  <a:schemeClr val="dk1"/>
                </a:solidFill>
                <a:latin typeface="Calibri"/>
                <a:ea typeface="Calibri"/>
                <a:cs typeface="Calibri"/>
                <a:sym typeface="Calibri"/>
              </a:rPr>
              <a:t>, and </a:t>
            </a:r>
            <a:r>
              <a:rPr b="1" lang="en-US" sz="1200">
                <a:solidFill>
                  <a:schemeClr val="dk1"/>
                </a:solidFill>
                <a:latin typeface="Calibri"/>
                <a:ea typeface="Calibri"/>
                <a:cs typeface="Calibri"/>
                <a:sym typeface="Calibri"/>
              </a:rPr>
              <a:t>mean time to recover from failure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https://puppet.com/resources/white-paper/2014-state-of-devops-report/thank-you</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p11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22" name="Google Shape;1122;p112:notes"/>
          <p:cNvSpPr txBox="1"/>
          <p:nvPr>
            <p:ph idx="1" type="body"/>
          </p:nvPr>
        </p:nvSpPr>
        <p:spPr>
          <a:xfrm>
            <a:off x="731520" y="4865297"/>
            <a:ext cx="5852160" cy="384738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Lines of code</a:t>
            </a:r>
            <a:endParaRPr/>
          </a:p>
          <a:p>
            <a:pPr indent="-21534" lvl="2" marL="215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Advise a recommended lines of code per method, approx 20</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Single Responsibility Pattern: A class should have only one reason to change. Meaning that a class should have no more than one responsibility.</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Open/Closed Principle: Software entities should be open for extension but closed for modification</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Liskov Substitution Principle : Derived classes can be used everywhere a base class is expected</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Interface Segregation Principle : A client shouldn’t be forced to depend on methods he doesn’t use</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Dependency Inversion Principle : Depend upon abstractions, not implementations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i="1" lang="en-US" sz="1200">
                <a:solidFill>
                  <a:schemeClr val="dk1"/>
                </a:solidFill>
                <a:latin typeface="Calibri"/>
                <a:ea typeface="Calibri"/>
                <a:cs typeface="Calibri"/>
                <a:sym typeface="Calibri"/>
              </a:rPr>
              <a:t>DevOps on the Microsoft Stack</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by </a:t>
            </a:r>
            <a:r>
              <a:rPr lang="en-US" sz="1200" u="sng">
                <a:solidFill>
                  <a:schemeClr val="hlink"/>
                </a:solidFill>
                <a:latin typeface="Calibri"/>
                <a:ea typeface="Calibri"/>
                <a:cs typeface="Calibri"/>
                <a:sym typeface="Calibri"/>
                <a:hlinkClick r:id="rId2"/>
              </a:rPr>
              <a:t>Wouter de Kort</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Publisher: </a:t>
            </a:r>
            <a:r>
              <a:rPr lang="en-US" sz="1200" u="sng">
                <a:solidFill>
                  <a:schemeClr val="hlink"/>
                </a:solidFill>
                <a:latin typeface="Calibri"/>
                <a:ea typeface="Calibri"/>
                <a:cs typeface="Calibri"/>
                <a:sym typeface="Calibri"/>
                <a:hlinkClick r:id="rId3"/>
              </a:rPr>
              <a:t>Apress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200">
                <a:solidFill>
                  <a:schemeClr val="dk1"/>
                </a:solidFill>
                <a:latin typeface="Calibri"/>
                <a:ea typeface="Calibri"/>
                <a:cs typeface="Calibri"/>
                <a:sym typeface="Calibri"/>
              </a:rPr>
              <a:t>Release Date: May 2016</a:t>
            </a:r>
            <a:endParaRPr/>
          </a:p>
          <a:p>
            <a:pPr indent="0" lvl="0" marL="0" marR="0" rtl="0" algn="l">
              <a:spcBef>
                <a:spcPts val="0"/>
              </a:spcBef>
              <a:spcAft>
                <a:spcPts val="0"/>
              </a:spcAft>
              <a:buNone/>
            </a:pPr>
            <a:r>
              <a:rPr i="1" lang="en-US" sz="1200" u="sng">
                <a:solidFill>
                  <a:schemeClr val="hlink"/>
                </a:solidFill>
                <a:latin typeface="Calibri"/>
                <a:ea typeface="Calibri"/>
                <a:cs typeface="Calibri"/>
                <a:sym typeface="Calibri"/>
                <a:hlinkClick r:id="rId4"/>
              </a:rPr>
              <a:t>https://www.safaribooksonline.com/library/view/devops-on-the/9781484214466/A346706_1_En_8_Chapter.html</a:t>
            </a:r>
            <a:endParaRPr i="1"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p1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30" name="Google Shape;1130;p113: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p11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5: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p116: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6: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p11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4: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p11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7: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p11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9: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89" name="Google Shape;389;p13:notes"/>
          <p:cNvSpPr txBox="1"/>
          <p:nvPr>
            <p:ph idx="1" type="body"/>
          </p:nvPr>
        </p:nvSpPr>
        <p:spPr>
          <a:xfrm>
            <a:off x="747776" y="4968815"/>
            <a:ext cx="5982208" cy="365350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https://nordicapis.com/microservices-architecture-the-good-the-bad-and-what-you-could-be-doing-better/</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https://blog.trello.com/why-context-switching-ruins-productivity</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https://insights.sei.cmu.edu/devops/2015/03/addressing-the-detrimental-effects-of-context-switching-with-devops.html</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https://particular.net/blog/microservices-future-or-empty-hype</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p12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20: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p12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21: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p12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22: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12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23: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p11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8: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p12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95" name="Google Shape;1195;p125:notes"/>
          <p:cNvSpPr txBox="1"/>
          <p:nvPr>
            <p:ph idx="1" type="body"/>
          </p:nvPr>
        </p:nvSpPr>
        <p:spPr>
          <a:xfrm>
            <a:off x="731839" y="4848045"/>
            <a:ext cx="5851525" cy="381287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IBM’s Andrew Hately,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p12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02" name="Google Shape;1202;p126: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p12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10" name="Google Shape;1210;p127: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44782835b9_0_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19" name="Google Shape;1219;g44782835b9_0_0:notes"/>
          <p:cNvSpPr txBox="1"/>
          <p:nvPr>
            <p:ph idx="1" type="body"/>
          </p:nvPr>
        </p:nvSpPr>
        <p:spPr>
          <a:xfrm>
            <a:off x="731520" y="4960619"/>
            <a:ext cx="5852100" cy="39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44782835b9_0_6: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endParaRPr/>
          </a:p>
        </p:txBody>
      </p:sp>
      <p:sp>
        <p:nvSpPr>
          <p:cNvPr id="1226" name="Google Shape;1226;g44782835b9_0_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97" name="Google Shape;397;p1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4782835b9_0_11: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32" name="Google Shape;1232;g44782835b9_0_11: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4782835b9_0_17: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39" name="Google Shape;1239;g44782835b9_0_1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44782835b9_0_22: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45" name="Google Shape;1245;g44782835b9_0_22: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44782835b9_0_27: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51" name="Google Shape;1251;g44782835b9_0_27: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daemon creates and manages Docker </a:t>
            </a:r>
            <a:r>
              <a:rPr b="0" i="1" lang="en-US" sz="1200" u="none" cap="none" strike="noStrike">
                <a:solidFill>
                  <a:schemeClr val="dk1"/>
                </a:solidFill>
                <a:latin typeface="Calibri"/>
                <a:ea typeface="Calibri"/>
                <a:cs typeface="Calibri"/>
                <a:sym typeface="Calibri"/>
              </a:rPr>
              <a:t>objects</a:t>
            </a:r>
            <a:r>
              <a:rPr b="0" i="0" lang="en-US" sz="1200" u="none" cap="none" strike="noStrike">
                <a:solidFill>
                  <a:schemeClr val="dk1"/>
                </a:solidFill>
                <a:latin typeface="Calibri"/>
                <a:ea typeface="Calibri"/>
                <a:cs typeface="Calibri"/>
                <a:sym typeface="Calibri"/>
              </a:rPr>
              <a:t>, such as images, containers, networks, and data volumes.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44782835b9_0_32: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57" name="Google Shape;1257;g44782835b9_0_32: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Google Shape;1262;g44782835b9_0_37: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63" name="Google Shape;1263;g44782835b9_0_37: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44782835b9_0_4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70" name="Google Shape;1270;g44782835b9_0_4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44782835b9_0_4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g44782835b9_0_4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44782835b9_0_5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g44782835b9_0_5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44782835b9_0_5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g44782835b9_0_5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1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03" name="Google Shape;403;p19:notes"/>
          <p:cNvSpPr txBox="1"/>
          <p:nvPr>
            <p:ph idx="1" type="body"/>
          </p:nvPr>
        </p:nvSpPr>
        <p:spPr>
          <a:xfrm>
            <a:off x="731520" y="4882551"/>
            <a:ext cx="5852160" cy="3998888"/>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44782835b9_0_64: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5" name="Google Shape;1295;g44782835b9_0_64:notes"/>
          <p:cNvSpPr txBox="1"/>
          <p:nvPr>
            <p:ph idx="1" type="body"/>
          </p:nvPr>
        </p:nvSpPr>
        <p:spPr>
          <a:xfrm>
            <a:off x="657014" y="4723900"/>
            <a:ext cx="6001200" cy="19026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https://cloudplatform.googleblog.com/2016/07/from-Google-to-the-world-the-Kubernetes-origin-story.html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44782835b9_0_7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2" name="Google Shape;1302;g44782835b9_0_70:notes"/>
          <p:cNvSpPr txBox="1"/>
          <p:nvPr>
            <p:ph idx="1" type="body"/>
          </p:nvPr>
        </p:nvSpPr>
        <p:spPr>
          <a:xfrm>
            <a:off x="731520" y="4739795"/>
            <a:ext cx="5926800" cy="41430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https://www.cncf.io/about/charter/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1. Mission of the Cloud Native Computing Foundation.</a:t>
            </a:r>
            <a:br>
              <a:rPr b="0" i="0" lang="en-US" sz="1300" u="none" cap="none" strike="noStrike">
                <a:solidFill>
                  <a:schemeClr val="dk1"/>
                </a:solidFill>
                <a:latin typeface="Calibri"/>
                <a:ea typeface="Calibri"/>
                <a:cs typeface="Calibri"/>
                <a:sym typeface="Calibri"/>
              </a:rPr>
            </a:br>
            <a:r>
              <a:rPr b="0" i="0" lang="en-US" sz="130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Cloud native systems will have the following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dk1"/>
                </a:solidFill>
                <a:latin typeface="Calibri"/>
                <a:ea typeface="Calibri"/>
                <a:cs typeface="Calibri"/>
                <a:sym typeface="Calibri"/>
              </a:rPr>
              <a:t>Container packaged.</a:t>
            </a:r>
            <a:r>
              <a:rPr b="0" i="0" lang="en-US" sz="1300" u="none" cap="none" strike="noStrike">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(b) </a:t>
            </a:r>
            <a:r>
              <a:rPr b="0" i="0" lang="en-US" sz="1300" u="sng" cap="none" strike="noStrike">
                <a:solidFill>
                  <a:schemeClr val="dk1"/>
                </a:solidFill>
                <a:latin typeface="Calibri"/>
                <a:ea typeface="Calibri"/>
                <a:cs typeface="Calibri"/>
                <a:sym typeface="Calibri"/>
              </a:rPr>
              <a:t>Dynamically managed.</a:t>
            </a:r>
            <a:r>
              <a:rPr b="0" i="0" lang="en-US" sz="1300" u="none" cap="none" strike="noStrike">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 </a:t>
            </a:r>
            <a:r>
              <a:rPr b="0" i="0" lang="en-US" sz="1300" u="sng" cap="none" strike="noStrike">
                <a:solidFill>
                  <a:schemeClr val="dk1"/>
                </a:solidFill>
                <a:latin typeface="Calibri"/>
                <a:ea typeface="Calibri"/>
                <a:cs typeface="Calibri"/>
                <a:sym typeface="Calibri"/>
              </a:rPr>
              <a:t>Micro-services oriented.</a:t>
            </a:r>
            <a:r>
              <a:rPr b="0" i="0" lang="en-US" sz="1300" u="none" cap="none" strike="noStrike">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44782835b9_0_7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9" name="Google Shape;1309;g44782835b9_0_76:notes"/>
          <p:cNvSpPr txBox="1"/>
          <p:nvPr>
            <p:ph idx="1" type="body"/>
          </p:nvPr>
        </p:nvSpPr>
        <p:spPr>
          <a:xfrm>
            <a:off x="719644" y="4739000"/>
            <a:ext cx="5966100" cy="628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44782835b9_0_82: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6" name="Google Shape;1316;g44782835b9_0_82:notes"/>
          <p:cNvSpPr txBox="1"/>
          <p:nvPr>
            <p:ph idx="1" type="body"/>
          </p:nvPr>
        </p:nvSpPr>
        <p:spPr>
          <a:xfrm>
            <a:off x="657014" y="4722857"/>
            <a:ext cx="6001200" cy="109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Can be (but not always)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&lt; 6000 lines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44782835b9_0_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g44782835b9_0_87: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44782835b9_0_9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g44782835b9_0_92: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44782835b9_0_97: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4" name="Google Shape;1334;g44782835b9_0_97:notes"/>
          <p:cNvSpPr txBox="1"/>
          <p:nvPr>
            <p:ph idx="1" type="body"/>
          </p:nvPr>
        </p:nvSpPr>
        <p:spPr>
          <a:xfrm>
            <a:off x="676894" y="4798375"/>
            <a:ext cx="6080100" cy="545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44782835b9_0_102: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g44782835b9_0_102:notes"/>
          <p:cNvSpPr txBox="1"/>
          <p:nvPr>
            <p:ph idx="1" type="body"/>
          </p:nvPr>
        </p:nvSpPr>
        <p:spPr>
          <a:xfrm>
            <a:off x="676894" y="4798375"/>
            <a:ext cx="6080100" cy="545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44782835b9_0_108: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44782835b9_0_108: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44782835b9_0_11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5" name="Google Shape;1355;g44782835b9_0_115:notes"/>
          <p:cNvSpPr txBox="1"/>
          <p:nvPr>
            <p:ph idx="1" type="body"/>
          </p:nvPr>
        </p:nvSpPr>
        <p:spPr>
          <a:xfrm>
            <a:off x="641268" y="4691514"/>
            <a:ext cx="6103800" cy="854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 Axis – Traffic to Cloud Datastore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 Axis - Date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2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09" name="Google Shape;409;p20:notes"/>
          <p:cNvSpPr txBox="1"/>
          <p:nvPr>
            <p:ph idx="1" type="body"/>
          </p:nvPr>
        </p:nvSpPr>
        <p:spPr>
          <a:xfrm>
            <a:off x="731520" y="4865298"/>
            <a:ext cx="5852160" cy="4016141"/>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44782835b9_0_12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4" name="Google Shape;1364;g44782835b9_0_12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44782835b9_0_13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g44782835b9_0_13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44782835b9_0_137: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44782835b9_0_137:notes"/>
          <p:cNvSpPr txBox="1"/>
          <p:nvPr>
            <p:ph idx="1" type="body"/>
          </p:nvPr>
        </p:nvSpPr>
        <p:spPr>
          <a:xfrm>
            <a:off x="657013" y="4857009"/>
            <a:ext cx="6072900" cy="14133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https://news.ycombinator.com/item?id=12606995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https://cloudplatform.googleblog.com/2016/09/bringing-Pokemon-GO-to-life-on-Google-Cloud.html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http://www.theserverside.com/feature/How-Pokemon-Go-created-a-Kuburnetes-powered-Java-cloud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https://uploadvr.com/google-pokemon-go-server-issues-unavoidable/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44782835b9_0_142: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g44782835b9_0_142: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44782835b9_0_14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3" name="Google Shape;1393;g44782835b9_0_148: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4782835b9_0_15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1" name="Google Shape;1401;g44782835b9_0_155: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8"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44782835b9_0_161: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8" name="Google Shape;1408;g44782835b9_0_161: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44782835b9_0_16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5" name="Google Shape;1415;g44782835b9_0_167: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44782835b9_0_17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2" name="Google Shape;1422;g44782835b9_0_17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44782835b9_0_18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0" name="Google Shape;1430;g44782835b9_0_180: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2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15" name="Google Shape;415;p22:notes"/>
          <p:cNvSpPr txBox="1"/>
          <p:nvPr>
            <p:ph idx="1" type="body"/>
          </p:nvPr>
        </p:nvSpPr>
        <p:spPr>
          <a:xfrm>
            <a:off x="731520" y="4848045"/>
            <a:ext cx="5852160" cy="4033394"/>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4782835b9_0_18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6" name="Google Shape;1436;g44782835b9_0_18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Unified API</a:t>
            </a:r>
            <a:r>
              <a:rPr b="0" i="0" lang="en-US" sz="1100" u="none" cap="none" strike="noStrike">
                <a:solidFill>
                  <a:schemeClr val="dk1"/>
                </a:solidFill>
                <a:latin typeface="Arial"/>
                <a:ea typeface="Arial"/>
                <a:cs typeface="Arial"/>
                <a:sym typeface="Arial"/>
              </a:rPr>
              <a:t> – Rest API to call various applications.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Decouple</a:t>
            </a:r>
            <a:r>
              <a:rPr b="0" i="0" lang="en-US" sz="1100" u="none" cap="none" strike="noStrike">
                <a:solidFill>
                  <a:schemeClr val="dk1"/>
                </a:solidFill>
                <a:latin typeface="Arial"/>
                <a:ea typeface="Arial"/>
                <a:cs typeface="Arial"/>
                <a:sym typeface="Arial"/>
              </a:rPr>
              <a:t> – Works on abstraction or logical pool of infrastructure, and apps are not tied directly to machines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Declarative approach</a:t>
            </a:r>
            <a:r>
              <a:rPr b="0" i="0" lang="en-US" sz="1100" u="none" cap="none" strike="noStrike">
                <a:solidFill>
                  <a:schemeClr val="dk1"/>
                </a:solidFill>
                <a:latin typeface="Arial"/>
                <a:ea typeface="Arial"/>
                <a:cs typeface="Arial"/>
                <a:sym typeface="Arial"/>
              </a:rPr>
              <a:t> – define/declare the entire requirement or specs in JSON or Yaml files and submit to Kubernetes. An example:- I need a stateful application, that use SSD back-end; better I/O; 20 instances to be run anywhere in cluster; expose set of containers following under this group and expose these ports, etc.</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Service discovery</a:t>
            </a:r>
            <a:r>
              <a:rPr b="0" i="0" lang="en-US" sz="1100" u="none" cap="none" strike="noStrike">
                <a:solidFill>
                  <a:schemeClr val="dk1"/>
                </a:solidFill>
                <a:latin typeface="Arial"/>
                <a:ea typeface="Arial"/>
                <a:cs typeface="Arial"/>
                <a:sym typeface="Arial"/>
              </a:rPr>
              <a:t> – Earlier, when apps are hosted in physical drives, the network protocols used to be static. Now, we use containers and we need massive scaling and autoscaling, here network protocols like IP/ports are dynamic, service discovery is used to manage</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44782835b9_0_19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3" name="Google Shape;1443;g44782835b9_0_191:notes"/>
          <p:cNvSpPr txBox="1"/>
          <p:nvPr>
            <p:ph idx="1" type="body"/>
          </p:nvPr>
        </p:nvSpPr>
        <p:spPr>
          <a:xfrm>
            <a:off x="570016" y="4667764"/>
            <a:ext cx="6115800" cy="1495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What does </a:t>
            </a:r>
            <a:r>
              <a:rPr b="0" i="1"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mean? K8s? Pronounced ”Kates”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The name </a:t>
            </a:r>
            <a:r>
              <a:rPr b="1" i="0"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originates from Greek, meaning </a:t>
            </a:r>
            <a:r>
              <a:rPr b="0" i="1" lang="en-US" sz="1300" u="none" cap="none" strike="noStrike">
                <a:solidFill>
                  <a:schemeClr val="dk1"/>
                </a:solidFill>
                <a:latin typeface="Calibri"/>
                <a:ea typeface="Calibri"/>
                <a:cs typeface="Calibri"/>
                <a:sym typeface="Calibri"/>
              </a:rPr>
              <a:t>helmsman</a:t>
            </a:r>
            <a:r>
              <a:rPr b="0" i="0" lang="en-US" sz="1300" u="none" cap="none" strike="noStrike">
                <a:solidFill>
                  <a:schemeClr val="dk1"/>
                </a:solidFill>
                <a:latin typeface="Calibri"/>
                <a:ea typeface="Calibri"/>
                <a:cs typeface="Calibri"/>
                <a:sym typeface="Calibri"/>
              </a:rPr>
              <a:t> or </a:t>
            </a:r>
            <a:r>
              <a:rPr b="0" i="1" lang="en-US" sz="1300" u="none" cap="none" strike="noStrike">
                <a:solidFill>
                  <a:schemeClr val="dk1"/>
                </a:solidFill>
                <a:latin typeface="Calibri"/>
                <a:ea typeface="Calibri"/>
                <a:cs typeface="Calibri"/>
                <a:sym typeface="Calibri"/>
              </a:rPr>
              <a:t>pilot</a:t>
            </a:r>
            <a:r>
              <a:rPr b="0" i="0" lang="en-US" sz="1300" u="none" cap="none" strike="noStrike">
                <a:solidFill>
                  <a:schemeClr val="dk1"/>
                </a:solidFill>
                <a:latin typeface="Calibri"/>
                <a:ea typeface="Calibri"/>
                <a:cs typeface="Calibri"/>
                <a:sym typeface="Calibri"/>
              </a:rPr>
              <a:t>, and is the root of </a:t>
            </a:r>
            <a:r>
              <a:rPr b="0" i="1" lang="en-US" sz="1300" u="none" cap="none" strike="noStrike">
                <a:solidFill>
                  <a:schemeClr val="dk1"/>
                </a:solidFill>
                <a:latin typeface="Calibri"/>
                <a:ea typeface="Calibri"/>
                <a:cs typeface="Calibri"/>
                <a:sym typeface="Calibri"/>
              </a:rPr>
              <a:t>governor</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2"/>
              </a:rPr>
              <a:t>cybernetic</a:t>
            </a:r>
            <a:r>
              <a:rPr b="0" i="0" lang="en-US" sz="1300" u="none" cap="none" strike="noStrike">
                <a:solidFill>
                  <a:schemeClr val="dk1"/>
                </a:solidFill>
                <a:latin typeface="Calibri"/>
                <a:ea typeface="Calibri"/>
                <a:cs typeface="Calibri"/>
                <a:sym typeface="Calibri"/>
              </a:rPr>
              <a:t>. </a:t>
            </a:r>
            <a:r>
              <a:rPr b="0" i="1" lang="en-US" sz="1300" u="none" cap="none" strike="noStrike">
                <a:solidFill>
                  <a:schemeClr val="dk1"/>
                </a:solidFill>
                <a:latin typeface="Calibri"/>
                <a:ea typeface="Calibri"/>
                <a:cs typeface="Calibri"/>
                <a:sym typeface="Calibri"/>
              </a:rPr>
              <a:t>K8s</a:t>
            </a:r>
            <a:r>
              <a:rPr b="0" i="0" lang="en-US" sz="1300" u="none" cap="none" strike="noStrike">
                <a:solidFill>
                  <a:schemeClr val="dk1"/>
                </a:solidFill>
                <a:latin typeface="Calibri"/>
                <a:ea typeface="Calibri"/>
                <a:cs typeface="Calibri"/>
                <a:sym typeface="Calibri"/>
              </a:rPr>
              <a:t> is an abbreviation derived by replacing the 8 letters “ubernete” with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44782835b9_0_197: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0" name="Google Shape;1450;g44782835b9_0_197: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you use </a:t>
            </a:r>
            <a:r>
              <a:rPr i="1" lang="en-US" sz="1200">
                <a:solidFill>
                  <a:schemeClr val="dk1"/>
                </a:solidFill>
                <a:highlight>
                  <a:schemeClr val="lt1"/>
                </a:highlight>
                <a:latin typeface="Roboto"/>
                <a:ea typeface="Roboto"/>
                <a:cs typeface="Roboto"/>
                <a:sym typeface="Roboto"/>
              </a:rPr>
              <a:t>Kubernetes API objects</a:t>
            </a:r>
            <a:r>
              <a:rPr lang="en-US" sz="1200">
                <a:solidFill>
                  <a:schemeClr val="dk1"/>
                </a:solidFill>
                <a:highlight>
                  <a:schemeClr val="lt1"/>
                </a:highlight>
                <a:latin typeface="Roboto"/>
                <a:ea typeface="Roboto"/>
                <a:cs typeface="Roboto"/>
                <a:sym typeface="Roboto"/>
              </a:rPr>
              <a:t> to describe your cluster’s </a:t>
            </a:r>
            <a:r>
              <a:rPr i="1" lang="en-US" sz="1200">
                <a:solidFill>
                  <a:schemeClr val="dk1"/>
                </a:solidFill>
                <a:highlight>
                  <a:schemeClr val="lt1"/>
                </a:highlight>
                <a:latin typeface="Roboto"/>
                <a:ea typeface="Roboto"/>
                <a:cs typeface="Roboto"/>
                <a:sym typeface="Roboto"/>
              </a:rPr>
              <a:t>desired state</a:t>
            </a:r>
            <a:r>
              <a:rPr lang="en-US" sz="1200">
                <a:solidFill>
                  <a:schemeClr val="dk1"/>
                </a:solidFill>
                <a:highlight>
                  <a:schemeClr val="lt1"/>
                </a:highlight>
                <a:latin typeface="Roboto"/>
                <a:ea typeface="Roboto"/>
                <a:cs typeface="Roboto"/>
                <a:sym typeface="Roboto"/>
              </a:rPr>
              <a:t>: what applications or other workloads you want to run, what container images they use, the number of replicas, what network and disk resources you want to make available, and more. You set your desired state by creating objects using the Kubernetes API, typically via the command-line interface, </a:t>
            </a:r>
            <a:r>
              <a:rPr b="1" lang="en-US" sz="1050">
                <a:solidFill>
                  <a:srgbClr val="303030"/>
                </a:solidFill>
                <a:highlight>
                  <a:srgbClr val="F7F7F7"/>
                </a:highlight>
                <a:latin typeface="Roboto Mono"/>
                <a:ea typeface="Roboto Mono"/>
                <a:cs typeface="Roboto Mono"/>
                <a:sym typeface="Roboto Mono"/>
              </a:rPr>
              <a:t>kubectl</a:t>
            </a:r>
            <a:r>
              <a:rPr lang="en-US" sz="1200">
                <a:solidFill>
                  <a:schemeClr val="dk1"/>
                </a:solidFill>
                <a:highlight>
                  <a:schemeClr val="lt1"/>
                </a:highlight>
                <a:latin typeface="Roboto"/>
                <a:ea typeface="Roboto"/>
                <a:cs typeface="Roboto"/>
                <a:sym typeface="Roboto"/>
              </a:rPr>
              <a:t>. You can also use the Kubernetes API directly to interact with the cluster and set or modify your desired state.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8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Once you’ve set your desired state, the </a:t>
            </a:r>
            <a:r>
              <a:rPr i="1" lang="en-US" sz="1200">
                <a:solidFill>
                  <a:schemeClr val="dk1"/>
                </a:solidFill>
                <a:highlight>
                  <a:schemeClr val="lt1"/>
                </a:highlight>
                <a:latin typeface="Roboto"/>
                <a:ea typeface="Roboto"/>
                <a:cs typeface="Roboto"/>
                <a:sym typeface="Roboto"/>
              </a:rPr>
              <a:t>Kubernetes Control Plane</a:t>
            </a:r>
            <a:r>
              <a:rPr lang="en-US" sz="1200">
                <a:solidFill>
                  <a:schemeClr val="dk1"/>
                </a:solidFill>
                <a:highlight>
                  <a:schemeClr val="lt1"/>
                </a:highlight>
                <a:latin typeface="Roboto"/>
                <a:ea typeface="Roboto"/>
                <a:cs typeface="Roboto"/>
                <a:sym typeface="Roboto"/>
              </a:rPr>
              <a:t> works to make the cluster’s current state match the desired state. To do so, Kubernetes performs a variety of tasks automatically–such as starting or restarting containers, scaling the number of replicas of a given application, and more. The Kubernetes Control Plane consists of a collection of processes running on your cluster:</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The </a:t>
            </a:r>
            <a:r>
              <a:rPr b="1" lang="en-US" sz="1200">
                <a:solidFill>
                  <a:schemeClr val="dk1"/>
                </a:solidFill>
                <a:highlight>
                  <a:schemeClr val="lt1"/>
                </a:highlight>
                <a:latin typeface="Roboto"/>
                <a:ea typeface="Roboto"/>
                <a:cs typeface="Roboto"/>
                <a:sym typeface="Roboto"/>
              </a:rPr>
              <a:t>Kubernetes Master</a:t>
            </a:r>
            <a:r>
              <a:rPr lang="en-US" sz="1200">
                <a:solidFill>
                  <a:schemeClr val="dk1"/>
                </a:solidFill>
                <a:highlight>
                  <a:schemeClr val="lt1"/>
                </a:highlight>
                <a:latin typeface="Roboto"/>
                <a:ea typeface="Roboto"/>
                <a:cs typeface="Roboto"/>
                <a:sym typeface="Roboto"/>
              </a:rPr>
              <a:t> is a collection of three processes that run on a single node in your cluster, which is designated as the master node. Those processes are: </a:t>
            </a:r>
            <a:r>
              <a:rPr lang="en-US" sz="1200" u="sng">
                <a:solidFill>
                  <a:srgbClr val="E68200"/>
                </a:solidFill>
                <a:highlight>
                  <a:schemeClr val="lt1"/>
                </a:highlight>
                <a:latin typeface="Roboto"/>
                <a:ea typeface="Roboto"/>
                <a:cs typeface="Roboto"/>
                <a:sym typeface="Roboto"/>
                <a:hlinkClick r:id="rId2"/>
              </a:rPr>
              <a:t>kube-apiserver</a:t>
            </a:r>
            <a:r>
              <a:rPr lang="en-US" sz="1200">
                <a:solidFill>
                  <a:schemeClr val="dk1"/>
                </a:solidFill>
                <a:highlight>
                  <a:schemeClr val="lt1"/>
                </a:highlight>
                <a:latin typeface="Roboto"/>
                <a:ea typeface="Roboto"/>
                <a:cs typeface="Roboto"/>
                <a:sym typeface="Roboto"/>
              </a:rPr>
              <a:t>, </a:t>
            </a:r>
            <a:r>
              <a:rPr lang="en-US" sz="1200" u="sng">
                <a:solidFill>
                  <a:srgbClr val="E68200"/>
                </a:solidFill>
                <a:highlight>
                  <a:schemeClr val="lt1"/>
                </a:highlight>
                <a:latin typeface="Roboto"/>
                <a:ea typeface="Roboto"/>
                <a:cs typeface="Roboto"/>
                <a:sym typeface="Roboto"/>
                <a:hlinkClick r:id="rId3"/>
              </a:rPr>
              <a:t>kube-controller-manager</a:t>
            </a:r>
            <a:r>
              <a:rPr lang="en-US" sz="1200">
                <a:solidFill>
                  <a:schemeClr val="dk1"/>
                </a:solidFill>
                <a:highlight>
                  <a:schemeClr val="lt1"/>
                </a:highlight>
                <a:latin typeface="Roboto"/>
                <a:ea typeface="Roboto"/>
                <a:cs typeface="Roboto"/>
                <a:sym typeface="Roboto"/>
              </a:rPr>
              <a:t> and </a:t>
            </a:r>
            <a:r>
              <a:rPr lang="en-US" sz="1200" u="sng">
                <a:solidFill>
                  <a:srgbClr val="E68200"/>
                </a:solidFill>
                <a:highlight>
                  <a:schemeClr val="lt1"/>
                </a:highlight>
                <a:latin typeface="Roboto"/>
                <a:ea typeface="Roboto"/>
                <a:cs typeface="Roboto"/>
                <a:sym typeface="Roboto"/>
                <a:hlinkClick r:id="rId4"/>
              </a:rPr>
              <a:t>kube-scheduler</a:t>
            </a:r>
            <a:r>
              <a:rPr lang="en-US"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Each individual non-master node in your cluster runs two processes:</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5"/>
              </a:rPr>
              <a:t>kubelet</a:t>
            </a:r>
            <a:r>
              <a:rPr lang="en-US" sz="1200">
                <a:solidFill>
                  <a:schemeClr val="dk1"/>
                </a:solidFill>
                <a:highlight>
                  <a:schemeClr val="lt1"/>
                </a:highlight>
                <a:latin typeface="Roboto"/>
                <a:ea typeface="Roboto"/>
                <a:cs typeface="Roboto"/>
                <a:sym typeface="Roboto"/>
              </a:rPr>
              <a:t>, which communicates with the Kubernetes Master.</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6"/>
              </a:rPr>
              <a:t>kube-proxy</a:t>
            </a:r>
            <a:r>
              <a:rPr lang="en-US" sz="1200">
                <a:solidFill>
                  <a:schemeClr val="dk1"/>
                </a:solidFill>
                <a:highlight>
                  <a:schemeClr val="lt1"/>
                </a:highlight>
                <a:latin typeface="Roboto"/>
                <a:ea typeface="Roboto"/>
                <a:cs typeface="Roboto"/>
                <a:sym typeface="Roboto"/>
              </a:rPr>
              <a:t>, a network proxy which reflects Kubernetes networking services on each node.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41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The basic Kubernetes objects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7"/>
              </a:rPr>
              <a:t>Pod</a:t>
            </a:r>
            <a:endParaRPr sz="1200" u="sng">
              <a:solidFill>
                <a:srgbClr val="E68200"/>
              </a:solidFill>
              <a:highlight>
                <a:schemeClr val="lt1"/>
              </a:highlight>
              <a:latin typeface="Roboto"/>
              <a:ea typeface="Roboto"/>
              <a:cs typeface="Roboto"/>
              <a:sym typeface="Roboto"/>
              <a:hlinkClick r:id="rId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9"/>
              </a:rPr>
              <a:t>Service</a:t>
            </a:r>
            <a:endParaRPr sz="1200" u="sng">
              <a:solidFill>
                <a:srgbClr val="E68200"/>
              </a:solidFill>
              <a:highlight>
                <a:schemeClr val="lt1"/>
              </a:highlight>
              <a:latin typeface="Roboto"/>
              <a:ea typeface="Roboto"/>
              <a:cs typeface="Roboto"/>
              <a:sym typeface="Roboto"/>
              <a:hlinkClick r:id="rId1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1"/>
              </a:rPr>
              <a:t>Volume</a:t>
            </a:r>
            <a:endParaRPr sz="1200" u="sng">
              <a:solidFill>
                <a:srgbClr val="E68200"/>
              </a:solidFill>
              <a:highlight>
                <a:schemeClr val="lt1"/>
              </a:highlight>
              <a:latin typeface="Roboto"/>
              <a:ea typeface="Roboto"/>
              <a:cs typeface="Roboto"/>
              <a:sym typeface="Roboto"/>
              <a:hlinkClick r:id="rId1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3"/>
              </a:rPr>
              <a:t>Namespace</a:t>
            </a:r>
            <a:endParaRPr sz="1200" u="sng">
              <a:solidFill>
                <a:srgbClr val="E68200"/>
              </a:solidFill>
              <a:highlight>
                <a:schemeClr val="lt1"/>
              </a:highlight>
              <a:latin typeface="Roboto"/>
              <a:ea typeface="Roboto"/>
              <a:cs typeface="Roboto"/>
              <a:sym typeface="Roboto"/>
              <a:hlinkClick r:id="rId14"/>
            </a:endParaRPr>
          </a:p>
          <a:p>
            <a:pPr indent="0" lvl="0" marL="0" rtl="0" algn="l">
              <a:lnSpc>
                <a:spcPct val="100000"/>
              </a:lnSpc>
              <a:spcBef>
                <a:spcPts val="23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In addition, Kubernetes contains a number of higher-level abstractions called Controllers. Controllers build upon the basic objects, and provide additional functionality and convenience features. They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5"/>
              </a:rPr>
              <a:t>ReplicaSet</a:t>
            </a:r>
            <a:endParaRPr sz="1200" u="sng">
              <a:solidFill>
                <a:srgbClr val="E68200"/>
              </a:solidFill>
              <a:highlight>
                <a:schemeClr val="lt1"/>
              </a:highlight>
              <a:latin typeface="Roboto"/>
              <a:ea typeface="Roboto"/>
              <a:cs typeface="Roboto"/>
              <a:sym typeface="Roboto"/>
              <a:hlinkClick r:id="rId16"/>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7"/>
              </a:rPr>
              <a:t>Deployment</a:t>
            </a:r>
            <a:endParaRPr sz="1200" u="sng">
              <a:solidFill>
                <a:srgbClr val="E68200"/>
              </a:solidFill>
              <a:highlight>
                <a:schemeClr val="lt1"/>
              </a:highlight>
              <a:latin typeface="Roboto"/>
              <a:ea typeface="Roboto"/>
              <a:cs typeface="Roboto"/>
              <a:sym typeface="Roboto"/>
              <a:hlinkClick r:id="rId1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9"/>
              </a:rPr>
              <a:t>StatefulSet</a:t>
            </a:r>
            <a:endParaRPr sz="1200" u="sng">
              <a:solidFill>
                <a:srgbClr val="E68200"/>
              </a:solidFill>
              <a:highlight>
                <a:schemeClr val="lt1"/>
              </a:highlight>
              <a:latin typeface="Roboto"/>
              <a:ea typeface="Roboto"/>
              <a:cs typeface="Roboto"/>
              <a:sym typeface="Roboto"/>
              <a:hlinkClick r:id="rId2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1"/>
              </a:rPr>
              <a:t>DaemonSet</a:t>
            </a:r>
            <a:endParaRPr sz="1200" u="sng">
              <a:solidFill>
                <a:srgbClr val="E68200"/>
              </a:solidFill>
              <a:highlight>
                <a:schemeClr val="lt1"/>
              </a:highlight>
              <a:latin typeface="Roboto"/>
              <a:ea typeface="Roboto"/>
              <a:cs typeface="Roboto"/>
              <a:sym typeface="Roboto"/>
              <a:hlinkClick r:id="rId2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3"/>
              </a:rPr>
              <a:t>Job</a:t>
            </a:r>
            <a:endParaRPr sz="1200" u="sng">
              <a:solidFill>
                <a:srgbClr val="E68200"/>
              </a:solidFill>
              <a:highlight>
                <a:schemeClr val="lt1"/>
              </a:highlight>
              <a:latin typeface="Roboto"/>
              <a:ea typeface="Roboto"/>
              <a:cs typeface="Roboto"/>
              <a:sym typeface="Roboto"/>
              <a:hlinkClick r:id="rId24"/>
            </a:endParaRPr>
          </a:p>
          <a:p>
            <a:pPr indent="-295275" lvl="0" marL="457200" rtl="0" algn="l">
              <a:lnSpc>
                <a:spcPct val="100000"/>
              </a:lnSpc>
              <a:spcBef>
                <a:spcPts val="0"/>
              </a:spcBef>
              <a:spcAft>
                <a:spcPts val="0"/>
              </a:spcAft>
              <a:buClr>
                <a:schemeClr val="dk1"/>
              </a:buClr>
              <a:buSzPts val="1050"/>
              <a:buFont typeface="Roboto"/>
              <a:buChar char="●"/>
            </a:pPr>
            <a:r>
              <a:t/>
            </a:r>
            <a:endParaRPr sz="1200" u="sng">
              <a:solidFill>
                <a:srgbClr val="E68200"/>
              </a:solidFill>
              <a:highlight>
                <a:schemeClr val="lt1"/>
              </a:highlight>
              <a:latin typeface="Roboto"/>
              <a:ea typeface="Roboto"/>
              <a:cs typeface="Roboto"/>
              <a:sym typeface="Roboto"/>
              <a:hlinkClick r:id="rId25"/>
            </a:endParaRPr>
          </a:p>
          <a:p>
            <a:pPr indent="0" lvl="0" marL="0" rtl="0" algn="l">
              <a:lnSpc>
                <a:spcPct val="100000"/>
              </a:lnSpc>
              <a:spcBef>
                <a:spcPts val="2400"/>
              </a:spcBef>
              <a:spcAft>
                <a:spcPts val="0"/>
              </a:spcAft>
              <a:buClr>
                <a:srgbClr val="000000"/>
              </a:buClr>
              <a:buSzPts val="1100"/>
              <a:buFont typeface="Arial"/>
              <a:buNone/>
            </a:pPr>
            <a:r>
              <a:t/>
            </a:r>
            <a:endParaRPr sz="1200">
              <a:solidFill>
                <a:schemeClr val="dk1"/>
              </a:solidFill>
              <a:highlight>
                <a:schemeClr val="lt1"/>
              </a:highlight>
              <a:latin typeface="Roboto"/>
              <a:ea typeface="Roboto"/>
              <a:cs typeface="Roboto"/>
              <a:sym typeface="Roboto"/>
            </a:endParaRPr>
          </a:p>
          <a:p>
            <a:pPr indent="-171450" lvl="0" marL="171450" marR="0" rtl="0" algn="l">
              <a:lnSpc>
                <a:spcPct val="100000"/>
              </a:lnSpc>
              <a:spcBef>
                <a:spcPts val="4100"/>
              </a:spcBef>
              <a:spcAft>
                <a:spcPts val="0"/>
              </a:spcAft>
              <a:buClr>
                <a:schemeClr val="dk1"/>
              </a:buClr>
              <a:buSzPts val="1100"/>
              <a:buFont typeface="Arial"/>
              <a:buChar char="•"/>
            </a:pPr>
            <a:r>
              <a:t/>
            </a:r>
            <a:endParaRPr b="1">
              <a:solidFill>
                <a:schemeClr val="dk1"/>
              </a:solidFil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44782835b9_0_20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44782835b9_0_20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Kubernetes is a distributed system, it has a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that maintains the global view and has access to set of nodes that runs the workloads.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API, UI (has dashboard) or CLI</a:t>
            </a:r>
            <a:r>
              <a:rPr b="0" i="0" lang="en-US" sz="1100" u="none" cap="none" strike="noStrike">
                <a:solidFill>
                  <a:schemeClr val="dk1"/>
                </a:solidFill>
                <a:latin typeface="Arial"/>
                <a:ea typeface="Arial"/>
                <a:cs typeface="Arial"/>
                <a:sym typeface="Arial"/>
              </a:rPr>
              <a:t> (kubectl) are used to submit the workload or interact with the master. They submit using Yaml or Json (config) file. The role of the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is to understand the definition of Yaml, figure out constraints/policies/requirements, cores/memory requirements, any specific node or type of hardware like ssd, if required, and finally throws the container to schedule the environments. All these are pushed to nodes.</a:t>
            </a:r>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The job of a </a:t>
            </a:r>
            <a:r>
              <a:rPr b="1" i="0" lang="en-US" sz="1100" u="none" cap="none" strike="noStrike">
                <a:solidFill>
                  <a:schemeClr val="dk1"/>
                </a:solidFill>
                <a:latin typeface="Arial"/>
                <a:ea typeface="Arial"/>
                <a:cs typeface="Arial"/>
                <a:sym typeface="Arial"/>
              </a:rPr>
              <a:t>node</a:t>
            </a:r>
            <a:r>
              <a:rPr b="0" i="0" lang="en-US" sz="1100" u="none" cap="none" strike="noStrike">
                <a:solidFill>
                  <a:schemeClr val="dk1"/>
                </a:solidFill>
                <a:latin typeface="Arial"/>
                <a:ea typeface="Arial"/>
                <a:cs typeface="Arial"/>
                <a:sym typeface="Arial"/>
              </a:rPr>
              <a:t> is to pull appropriate container images from private/public registry and translates the entire spec into deployment.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44782835b9_0_23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0" name="Google Shape;1490;g44782835b9_0_235:notes"/>
          <p:cNvSpPr txBox="1"/>
          <p:nvPr>
            <p:ph idx="1" type="body"/>
          </p:nvPr>
        </p:nvSpPr>
        <p:spPr>
          <a:xfrm>
            <a:off x="731520" y="4620250"/>
            <a:ext cx="5852100" cy="37809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Google Shape;1497;g44782835b9_0_242: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g44782835b9_0_242: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g44782835b9_0_24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g44782835b9_0_24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44782835b9_0_25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350">
                <a:solidFill>
                  <a:schemeClr val="dk1"/>
                </a:solidFill>
              </a:rPr>
              <a:t>controller</a:t>
            </a:r>
            <a:r>
              <a:rPr lang="en-US" sz="1350">
                <a:solidFill>
                  <a:schemeClr val="dk1"/>
                </a:solidFill>
              </a:rPr>
              <a:t> performs a series of tasks - </a:t>
            </a:r>
            <a:r>
              <a:rPr b="1" lang="en-US" sz="1350">
                <a:solidFill>
                  <a:schemeClr val="dk1"/>
                </a:solidFill>
              </a:rPr>
              <a:t>node controller</a:t>
            </a:r>
            <a:r>
              <a:rPr lang="en-US" sz="1350">
                <a:solidFill>
                  <a:schemeClr val="dk1"/>
                </a:solidFill>
              </a:rPr>
              <a:t> (responsible for the worker states), </a:t>
            </a:r>
            <a:r>
              <a:rPr b="1" lang="en-US" sz="1350">
                <a:solidFill>
                  <a:schemeClr val="dk1"/>
                </a:solidFill>
              </a:rPr>
              <a:t>replication controller</a:t>
            </a:r>
            <a:r>
              <a:rPr lang="en-US" sz="1350">
                <a:solidFill>
                  <a:schemeClr val="dk1"/>
                </a:solidFill>
              </a:rPr>
              <a:t> (maintain fixed number of pods), </a:t>
            </a:r>
            <a:r>
              <a:rPr b="1" lang="en-US" sz="1350">
                <a:solidFill>
                  <a:schemeClr val="dk1"/>
                </a:solidFill>
              </a:rPr>
              <a:t>end-point controller</a:t>
            </a:r>
            <a:r>
              <a:rPr lang="en-US" sz="1350">
                <a:solidFill>
                  <a:schemeClr val="dk1"/>
                </a:solidFill>
              </a:rPr>
              <a:t> ( which joins services and pods together), </a:t>
            </a:r>
            <a:r>
              <a:rPr b="1" lang="en-US" sz="1350">
                <a:solidFill>
                  <a:schemeClr val="dk1"/>
                </a:solidFill>
              </a:rPr>
              <a:t>service account and token controllers</a:t>
            </a:r>
            <a:r>
              <a:rPr lang="en-US" sz="1350">
                <a:solidFill>
                  <a:schemeClr val="dk1"/>
                </a:solidFill>
              </a:rPr>
              <a:t> (that manage access controls)</a:t>
            </a:r>
            <a:endParaRPr/>
          </a:p>
        </p:txBody>
      </p:sp>
      <p:sp>
        <p:nvSpPr>
          <p:cNvPr id="1511" name="Google Shape;1511;g44782835b9_0_25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44782835b9_0_25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g44782835b9_0_25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44782835b9_0_26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4" name="Google Shape;1524;g44782835b9_0_26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2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21" name="Google Shape;421;p23:notes"/>
          <p:cNvSpPr txBox="1"/>
          <p:nvPr>
            <p:ph idx="1" type="body"/>
          </p:nvPr>
        </p:nvSpPr>
        <p:spPr>
          <a:xfrm>
            <a:off x="731520" y="4865298"/>
            <a:ext cx="5852160" cy="4016141"/>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44782835b9_0_27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g44782835b9_0_27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Google Shape;1538;g44782835b9_0_2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9" name="Google Shape;1539;g44782835b9_0_2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Google Shape;1544;g44782835b9_0_28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5" name="Google Shape;1545;g44782835b9_0_282:notes"/>
          <p:cNvSpPr txBox="1"/>
          <p:nvPr>
            <p:ph idx="1" type="body"/>
          </p:nvPr>
        </p:nvSpPr>
        <p:spPr>
          <a:xfrm>
            <a:off x="593766" y="4667763"/>
            <a:ext cx="6115800" cy="15192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nodes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http://kubernetesbyexample.com/nodes/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Google Shape;1551;g44782835b9_0_28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Clr>
                <a:schemeClr val="dk1"/>
              </a:buClr>
              <a:buSzPts val="1100"/>
              <a:buFont typeface="Arial"/>
              <a:buNone/>
            </a:pPr>
            <a:r>
              <a:rPr lang="en-US" sz="1350">
                <a:solidFill>
                  <a:schemeClr val="dk1"/>
                </a:solidFill>
              </a:rPr>
              <a:t>-- </a:t>
            </a:r>
            <a:r>
              <a:rPr b="1" lang="en-US" sz="1350">
                <a:solidFill>
                  <a:schemeClr val="dk1"/>
                </a:solidFill>
              </a:rPr>
              <a:t>kubelet</a:t>
            </a:r>
            <a:r>
              <a:rPr lang="en-US" sz="1350">
                <a:solidFill>
                  <a:schemeClr val="dk1"/>
                </a:solidFill>
              </a:rPr>
              <a:t> process runs on the worker node, to make sure pods have been assigned.</a:t>
            </a:r>
            <a:endParaRPr/>
          </a:p>
        </p:txBody>
      </p:sp>
      <p:sp>
        <p:nvSpPr>
          <p:cNvPr id="1552" name="Google Shape;1552;g44782835b9_0_28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g44782835b9_0_29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None/>
            </a:pPr>
            <a:r>
              <a:rPr lang="en-US" sz="1350">
                <a:solidFill>
                  <a:schemeClr val="dk1"/>
                </a:solidFill>
              </a:rPr>
              <a:t>-- </a:t>
            </a:r>
            <a:r>
              <a:rPr b="1" lang="en-US" sz="1350">
                <a:solidFill>
                  <a:schemeClr val="dk1"/>
                </a:solidFill>
              </a:rPr>
              <a:t>kube proxy</a:t>
            </a:r>
            <a:r>
              <a:rPr lang="en-US" sz="1350">
                <a:solidFill>
                  <a:schemeClr val="dk1"/>
                </a:solidFill>
              </a:rPr>
              <a:t> is the load balancer and network proxy for the service on the worker node, for TCP and UDP packets</a:t>
            </a:r>
            <a:endParaRPr/>
          </a:p>
        </p:txBody>
      </p:sp>
      <p:sp>
        <p:nvSpPr>
          <p:cNvPr id="1558" name="Google Shape;1558;g44782835b9_0_29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44782835b9_0_29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g44782835b9_0_298: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44782835b9_0_30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2" name="Google Shape;1572;g44782835b9_0_30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g44782835b9_0_31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8" name="Google Shape;1578;g44782835b9_0_31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Ref - https://cloudplatform.googleblog.com/2018/04/Kubernetes-best-practices-Organizing-with-Namespaces.html</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44782835b9_0_31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4" name="Google Shape;1584;g44782835b9_0_315:notes"/>
          <p:cNvSpPr txBox="1"/>
          <p:nvPr>
            <p:ph idx="1" type="body"/>
          </p:nvPr>
        </p:nvSpPr>
        <p:spPr>
          <a:xfrm>
            <a:off x="696017" y="5078531"/>
            <a:ext cx="5982300" cy="269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4782835b9_0_32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g44782835b9_0_323: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2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27" name="Google Shape;427;p24:notes"/>
          <p:cNvSpPr txBox="1"/>
          <p:nvPr>
            <p:ph idx="1" type="body"/>
          </p:nvPr>
        </p:nvSpPr>
        <p:spPr>
          <a:xfrm>
            <a:off x="731520" y="4830792"/>
            <a:ext cx="5852160" cy="3570258"/>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44782835b9_0_32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g44782835b9_0_329: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44782835b9_0_33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g44782835b9_0_334:notes"/>
          <p:cNvSpPr txBox="1"/>
          <p:nvPr>
            <p:ph idx="1" type="body"/>
          </p:nvPr>
        </p:nvSpPr>
        <p:spPr>
          <a:xfrm>
            <a:off x="666211" y="4848043"/>
            <a:ext cx="6275400" cy="45894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44782835b9_0_34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4" name="Google Shape;1614;g44782835b9_0_341:notes"/>
          <p:cNvSpPr txBox="1"/>
          <p:nvPr>
            <p:ph idx="1" type="body"/>
          </p:nvPr>
        </p:nvSpPr>
        <p:spPr>
          <a:xfrm>
            <a:off x="708088" y="4655888"/>
            <a:ext cx="5942100" cy="4860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44782835b9_0_348: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2" name="Google Shape;1622;g44782835b9_0_348: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44782835b9_0_35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g44782835b9_0_35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4" name="Shape 1634"/>
        <p:cNvGrpSpPr/>
        <p:nvPr/>
      </p:nvGrpSpPr>
      <p:grpSpPr>
        <a:xfrm>
          <a:off x="0" y="0"/>
          <a:ext cx="0" cy="0"/>
          <a:chOff x="0" y="0"/>
          <a:chExt cx="0" cy="0"/>
        </a:xfrm>
      </p:grpSpPr>
      <p:sp>
        <p:nvSpPr>
          <p:cNvPr id="1635" name="Google Shape;1635;g44782835b9_0_36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6" name="Google Shape;1636;g44782835b9_0_360:notes"/>
          <p:cNvSpPr txBox="1"/>
          <p:nvPr>
            <p:ph idx="1" type="body"/>
          </p:nvPr>
        </p:nvSpPr>
        <p:spPr>
          <a:xfrm>
            <a:off x="439387" y="4703388"/>
            <a:ext cx="6341400" cy="46305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4782835b9_0_36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5" name="Google Shape;1645;g44782835b9_0_368: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44782835b9_0_37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2" name="Google Shape;1652;g44782835b9_0_37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g44782835b9_0_38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g44782835b9_0_38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44782835b9_0_387: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7" name="Google Shape;1667;g44782835b9_0_387: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33" name="Google Shape;433;p25:notes"/>
          <p:cNvSpPr txBox="1"/>
          <p:nvPr>
            <p:ph idx="1" type="body"/>
          </p:nvPr>
        </p:nvSpPr>
        <p:spPr>
          <a:xfrm>
            <a:off x="747776" y="4830792"/>
            <a:ext cx="5982208" cy="4050318"/>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44782835b9_0_39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3" name="Google Shape;1673;g44782835b9_0_39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ClusterIP</a:t>
            </a:r>
            <a:r>
              <a:rPr lang="en-US" sz="1200">
                <a:solidFill>
                  <a:schemeClr val="dk1"/>
                </a:solidFill>
                <a:highlight>
                  <a:srgbClr val="FFFFFF"/>
                </a:highlight>
                <a:latin typeface="Calibri"/>
                <a:ea typeface="Calibri"/>
                <a:cs typeface="Calibri"/>
                <a:sym typeface="Calibri"/>
              </a:rPr>
              <a:t> service is the default Kubernetes service. It gives you a service inside your cluster that other apps inside your cluster can access. There is no external access</a:t>
            </a:r>
            <a:endParaRPr sz="1200">
              <a:solidFill>
                <a:schemeClr val="dk1"/>
              </a:solidFill>
              <a:highlight>
                <a:srgbClr val="FFFFFF"/>
              </a:highlight>
              <a:latin typeface="Calibri"/>
              <a:ea typeface="Calibri"/>
              <a:cs typeface="Calibri"/>
              <a:sym typeface="Calibri"/>
            </a:endParaRPr>
          </a:p>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NodePort</a:t>
            </a:r>
            <a:r>
              <a:rPr lang="en-US" sz="1200">
                <a:solidFill>
                  <a:schemeClr val="dk1"/>
                </a:solidFill>
                <a:highlight>
                  <a:srgbClr val="FFFFFF"/>
                </a:highlight>
                <a:latin typeface="Calibri"/>
                <a:ea typeface="Calibri"/>
                <a:cs typeface="Calibri"/>
                <a:sym typeface="Calibri"/>
              </a:rPr>
              <a:t> service is the most primitive way to get external traffic directly to your service. NodePort, as the name implies, opens a specific port on all the Nodes (the VMs), and any traffic that is sent to this port is forwarded to the service. - </a:t>
            </a:r>
            <a:r>
              <a:rPr lang="en-US" sz="1200">
                <a:solidFill>
                  <a:schemeClr val="dk1"/>
                </a:solidFill>
                <a:latin typeface="Calibri"/>
                <a:ea typeface="Calibri"/>
                <a:cs typeface="Calibri"/>
                <a:sym typeface="Calibri"/>
              </a:rPr>
              <a:t>You can only have one service per port , You can only use ports 30000–32767, If your Node/VM IP address change, you need to deal with that</a:t>
            </a:r>
            <a:endParaRPr sz="1200">
              <a:solidFill>
                <a:schemeClr val="dk1"/>
              </a:solidFill>
              <a:highlight>
                <a:srgbClr val="FFFFFF"/>
              </a:highlight>
              <a:latin typeface="Calibri"/>
              <a:ea typeface="Calibri"/>
              <a:cs typeface="Calibri"/>
              <a:sym typeface="Calibri"/>
            </a:endParaRPr>
          </a:p>
          <a:p>
            <a:pPr indent="0" lvl="0" marL="0" rtl="0" algn="l">
              <a:lnSpc>
                <a:spcPct val="100000"/>
              </a:lnSpc>
              <a:spcBef>
                <a:spcPts val="500"/>
              </a:spcBef>
              <a:spcAft>
                <a:spcPts val="0"/>
              </a:spcAft>
              <a:buClr>
                <a:schemeClr val="dk1"/>
              </a:buClr>
              <a:buSzPts val="1100"/>
              <a:buFont typeface="Arial"/>
              <a:buNone/>
            </a:pPr>
            <a:r>
              <a:rPr b="1" lang="en-US" sz="1200">
                <a:solidFill>
                  <a:schemeClr val="dk1"/>
                </a:solidFill>
                <a:highlight>
                  <a:srgbClr val="FFFFFF"/>
                </a:highlight>
                <a:latin typeface="Calibri"/>
                <a:ea typeface="Calibri"/>
                <a:cs typeface="Calibri"/>
                <a:sym typeface="Calibri"/>
              </a:rPr>
              <a:t>LoadBalancer</a:t>
            </a:r>
            <a:r>
              <a:rPr lang="en-US" sz="1200">
                <a:solidFill>
                  <a:schemeClr val="dk1"/>
                </a:solidFill>
                <a:highlight>
                  <a:srgbClr val="FFFFFF"/>
                </a:highlight>
                <a:latin typeface="Calibri"/>
                <a:ea typeface="Calibri"/>
                <a:cs typeface="Calibri"/>
                <a:sym typeface="Calibri"/>
              </a:rPr>
              <a:t> - </a:t>
            </a:r>
            <a:r>
              <a:rPr lang="en-US" sz="1200">
                <a:solidFill>
                  <a:schemeClr val="dk1"/>
                </a:solidFill>
                <a:latin typeface="Calibri"/>
                <a:ea typeface="Calibri"/>
                <a:cs typeface="Calibri"/>
                <a:sym typeface="Calibri"/>
              </a:rPr>
              <a:t>If you want to directly expose a service, this is the default method. All traffic on the port you specify will be forwarded to the service. There is no filtering, no routing, etc. This means you can send almost any kind of traffic to it, like HTTP, TCP, UDP, Websockets, gRPC, or whatever.The big downside is that each service you expose with a LoadBalancer will get its own IP address, and you have to pay for a LoadBalancer per exposed service, which can get expensive!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g44782835b9_0_40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3" name="Google Shape;1683;g44782835b9_0_40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Clr>
                <a:schemeClr val="dk1"/>
              </a:buClr>
              <a:buSzPts val="1100"/>
              <a:buFont typeface="Arial"/>
              <a:buNone/>
            </a:pPr>
            <a:r>
              <a:rPr lang="en-US" sz="1200">
                <a:solidFill>
                  <a:schemeClr val="dk1"/>
                </a:solidFill>
                <a:latin typeface="Calibri"/>
                <a:ea typeface="Calibri"/>
                <a:cs typeface="Calibri"/>
                <a:sym typeface="Calibri"/>
              </a:rPr>
              <a:t>Instead, it sits in front of multiple services and act as a “smart router” or entrypoint into your cluster. You can do a lot of different things with an Ingress, and there are many types of Ingress controllers that have different capabilities.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This will let you do both path based and subdomain based routing to backend services. For example, you can send everything on foo.yourdomain.com to the foo service, and everything under the yourdomain.com/bar/ path to the bar service.</a:t>
            </a:r>
            <a:endParaRPr sz="1200">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etc)</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44782835b9_0_40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rPr lang="en-US" sz="1050">
                <a:solidFill>
                  <a:srgbClr val="383838"/>
                </a:solidFill>
              </a:rPr>
              <a:t>-- to make NodePort work - </a:t>
            </a:r>
            <a:r>
              <a:rPr lang="en-US" sz="1050" u="sng">
                <a:solidFill>
                  <a:srgbClr val="047AC6"/>
                </a:solidFill>
                <a:hlinkClick r:id="rId2"/>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3"/>
              </a:rPr>
              <a:t>http://34.222.12.167:32083/</a:t>
            </a:r>
            <a:endParaRPr sz="1050">
              <a:solidFill>
                <a:srgbClr val="383838"/>
              </a:solidFill>
            </a:endParaRPr>
          </a:p>
          <a:p>
            <a:pPr indent="0" lvl="0" marL="69850" rtl="0" algn="l">
              <a:spcBef>
                <a:spcPts val="0"/>
              </a:spcBef>
              <a:spcAft>
                <a:spcPts val="0"/>
              </a:spcAft>
              <a:buNone/>
            </a:pPr>
            <a:r>
              <a:t/>
            </a:r>
            <a:endParaRPr sz="1050">
              <a:solidFill>
                <a:srgbClr val="383838"/>
              </a:solidFill>
            </a:endParaRPr>
          </a:p>
          <a:p>
            <a:pPr indent="0" lvl="0" marL="69850" rtl="0" algn="l">
              <a:spcBef>
                <a:spcPts val="0"/>
              </a:spcBef>
              <a:spcAft>
                <a:spcPts val="0"/>
              </a:spcAft>
              <a:buNone/>
            </a:pPr>
            <a:r>
              <a:rPr lang="en-US" sz="1350">
                <a:solidFill>
                  <a:srgbClr val="383838"/>
                </a:solidFill>
              </a:rPr>
              <a:t>kubectl expose pod sharevol --type NodePort --name sharevol-service --port 3006</a:t>
            </a:r>
            <a:endParaRPr sz="1350">
              <a:solidFill>
                <a:srgbClr val="383838"/>
              </a:solidFill>
            </a:endParaRPr>
          </a:p>
          <a:p>
            <a:pPr indent="0" lvl="0" marL="69850" rtl="0" algn="l">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b="1" lang="en-US" sz="1350">
                <a:solidFill>
                  <a:srgbClr val="0000FF"/>
                </a:solidFill>
              </a:rPr>
              <a:t>Example - create node , expose as nodePort service</a:t>
            </a:r>
            <a:endParaRPr b="1" sz="1350">
              <a:solidFill>
                <a:srgbClr val="0000FF"/>
              </a:solidFill>
            </a:endParaRPr>
          </a:p>
          <a:p>
            <a:pPr indent="0" lvl="0" marL="0" rtl="0" algn="l">
              <a:lnSpc>
                <a:spcPct val="157143"/>
              </a:lnSpc>
              <a:spcBef>
                <a:spcPts val="800"/>
              </a:spcBef>
              <a:spcAft>
                <a:spcPts val="0"/>
              </a:spcAft>
              <a:buNone/>
            </a:pPr>
            <a:r>
              <a:rPr lang="en-US" sz="1350"/>
              <a:t>kubectl expose pod nginx-apparmor --type NodePort --name nginx-apparmor-service --port 3003</a:t>
            </a:r>
            <a:endParaRPr sz="1350"/>
          </a:p>
          <a:p>
            <a:pPr indent="0" lvl="0" marL="0" rtl="0" algn="l">
              <a:lnSpc>
                <a:spcPct val="157143"/>
              </a:lnSpc>
              <a:spcBef>
                <a:spcPts val="800"/>
              </a:spcBef>
              <a:spcAft>
                <a:spcPts val="0"/>
              </a:spcAft>
              <a:buNone/>
            </a:pPr>
            <a:r>
              <a:rPr lang="en-US" sz="1350">
                <a:solidFill>
                  <a:srgbClr val="383838"/>
                </a:solidFill>
              </a:rPr>
              <a:t>-- to make NodePort work - </a:t>
            </a:r>
            <a:r>
              <a:rPr lang="en-US" sz="1350" u="sng">
                <a:solidFill>
                  <a:srgbClr val="047AC6"/>
                </a:solidFill>
                <a:hlinkClick r:id="rId4"/>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1691" name="Google Shape;1691;g44782835b9_0_40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4782835b9_0_41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g44782835b9_0_413: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4782835b9_0_42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g44782835b9_0_420: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44782835b9_0_42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1" name="Google Shape;1711;g44782835b9_0_425: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calculates this patch request using the configuration file, the live configuration, and the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annotation stored in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writes the contents of the configuration file to the </a:t>
            </a:r>
            <a:r>
              <a:rPr b="1" lang="en-US" sz="1050">
                <a:solidFill>
                  <a:srgbClr val="303030"/>
                </a:solidFill>
                <a:highlight>
                  <a:srgbClr val="F7F7F7"/>
                </a:highlight>
                <a:latin typeface="Roboto Mono"/>
                <a:ea typeface="Roboto Mono"/>
                <a:cs typeface="Roboto Mono"/>
                <a:sym typeface="Roboto Mono"/>
              </a:rPr>
              <a:t>kubectl.kubernetes.io/last-applied-configuration</a:t>
            </a:r>
            <a:r>
              <a:rPr lang="en-US" sz="1200">
                <a:solidFill>
                  <a:schemeClr val="dk1"/>
                </a:solidFill>
                <a:highlight>
                  <a:srgbClr val="FFFFFF"/>
                </a:highlight>
                <a:latin typeface="Roboto"/>
                <a:ea typeface="Roboto"/>
                <a:cs typeface="Roboto"/>
                <a:sym typeface="Roboto"/>
              </a:rPr>
              <a:t> annotation. This is used to identify fields that have been removed from the configuration file and need to be cleared from the live configuration. Here are the steps used to calculate which fields should be deleted or set:</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delete. These are the fields present in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and missing from the configuration file.</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add or set. These are the fields present in the configuration file whose values don’t match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230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Here’s an example. Suppose this is the configuration file for a Deployment object:</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g44782835b9_0_43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7" name="Google Shape;1717;g44782835b9_0_430: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Google Shape;1723;g44782835b9_0_4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g44782835b9_0_436:notes"/>
          <p:cNvSpPr txBox="1"/>
          <p:nvPr>
            <p:ph idx="1" type="body"/>
          </p:nvPr>
        </p:nvSpPr>
        <p:spPr>
          <a:xfrm>
            <a:off x="731838" y="4644013"/>
            <a:ext cx="5918400" cy="593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2"/>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44782835b9_0_44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1" name="Google Shape;1731;g44782835b9_0_44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Add Selectors and Field Selectors, options too for some sample commands like this</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Google Shape;1738;g44782835b9_0_44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9" name="Google Shape;1739;g44782835b9_0_449:notes"/>
          <p:cNvSpPr txBox="1"/>
          <p:nvPr>
            <p:ph idx="1" type="body"/>
          </p:nvPr>
        </p:nvSpPr>
        <p:spPr>
          <a:xfrm>
            <a:off x="593766" y="4691514"/>
            <a:ext cx="6210900" cy="20775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26:notes"/>
          <p:cNvSpPr/>
          <p:nvPr>
            <p:ph idx="2" type="sldImg"/>
          </p:nvPr>
        </p:nvSpPr>
        <p:spPr>
          <a:xfrm>
            <a:off x="830263" y="555625"/>
            <a:ext cx="5835650" cy="437673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41" name="Google Shape;441;p26:notes"/>
          <p:cNvSpPr txBox="1"/>
          <p:nvPr>
            <p:ph idx="1" type="body"/>
          </p:nvPr>
        </p:nvSpPr>
        <p:spPr>
          <a:xfrm>
            <a:off x="748103" y="5055079"/>
            <a:ext cx="5981559" cy="3345972"/>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Google Shape;1746;g44782835b9_0_45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7" name="Google Shape;1747;g44782835b9_0_456:notes"/>
          <p:cNvSpPr txBox="1"/>
          <p:nvPr>
            <p:ph idx="1" type="body"/>
          </p:nvPr>
        </p:nvSpPr>
        <p:spPr>
          <a:xfrm>
            <a:off x="665018" y="4679638"/>
            <a:ext cx="6092100" cy="2041800"/>
          </a:xfrm>
          <a:prstGeom prst="rect">
            <a:avLst/>
          </a:prstGeom>
          <a:solidFill>
            <a:schemeClr val="lt1"/>
          </a:solidFill>
          <a:ln>
            <a:noFill/>
          </a:ln>
        </p:spPr>
        <p:txBody>
          <a:bodyPr anchorCtr="0" anchor="t" bIns="47850" lIns="95725" spcFirstLastPara="1" rIns="95725" wrap="square" tIns="47850">
            <a:noAutofit/>
          </a:bodyPr>
          <a:lstStyle/>
          <a:p>
            <a:pPr indent="-239365"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5"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7"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p19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91: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Google Shape;1758;p19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759" name="Google Shape;1759;p192: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Google Shape;1785;p19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786" name="Google Shape;1786;p193: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p19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16" name="Google Shape;1816;p194: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2" name="Shape 1832"/>
        <p:cNvGrpSpPr/>
        <p:nvPr/>
      </p:nvGrpSpPr>
      <p:grpSpPr>
        <a:xfrm>
          <a:off x="0" y="0"/>
          <a:ext cx="0" cy="0"/>
          <a:chOff x="0" y="0"/>
          <a:chExt cx="0" cy="0"/>
        </a:xfrm>
      </p:grpSpPr>
      <p:sp>
        <p:nvSpPr>
          <p:cNvPr id="1833" name="Google Shape;1833;p19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34" name="Google Shape;1834;p195: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p19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50" name="Google Shape;1850;p196: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Google Shape;1865;p19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66" name="Google Shape;1866;p197: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p19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82" name="Google Shape;1882;p198: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Google Shape;1895;p19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99: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02" name="Google Shape;302;p2:notes"/>
          <p:cNvSpPr txBox="1"/>
          <p:nvPr>
            <p:ph idx="1" type="body"/>
          </p:nvPr>
        </p:nvSpPr>
        <p:spPr>
          <a:xfrm>
            <a:off x="731120" y="4840015"/>
            <a:ext cx="5973015" cy="402020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Resources for running Kubernetes &amp; practicing Microservices on a Microsoft cloud: </a:t>
            </a:r>
            <a:endParaRPr/>
          </a:p>
          <a:p>
            <a:pPr indent="0" lvl="0" marL="0" marR="0" rtl="0" algn="l">
              <a:spcBef>
                <a:spcPts val="0"/>
              </a:spcBef>
              <a:spcAft>
                <a:spcPts val="0"/>
              </a:spcAft>
              <a:buNone/>
            </a:pPr>
            <a:r>
              <a:t/>
            </a:r>
            <a:endParaRPr sz="1200" u="sng">
              <a:solidFill>
                <a:schemeClr val="hlink"/>
              </a:solidFill>
              <a:latin typeface="Calibri"/>
              <a:ea typeface="Calibri"/>
              <a:cs typeface="Calibri"/>
              <a:sym typeface="Calibri"/>
              <a:hlinkClick r:id="rId2"/>
            </a:endParaRPr>
          </a:p>
          <a:p>
            <a:pPr indent="-179525" lvl="0" marL="179525" marR="0" rtl="0" algn="l">
              <a:spcBef>
                <a:spcPts val="0"/>
              </a:spcBef>
              <a:spcAft>
                <a:spcPts val="0"/>
              </a:spcAft>
              <a:buClr>
                <a:schemeClr val="dk1"/>
              </a:buClr>
              <a:buSzPts val="1100"/>
              <a:buFont typeface="Arial"/>
              <a:buChar char="•"/>
            </a:pPr>
            <a:r>
              <a:rPr lang="en-US" sz="1200" u="sng">
                <a:solidFill>
                  <a:schemeClr val="hlink"/>
                </a:solidFill>
                <a:latin typeface="Calibri"/>
                <a:ea typeface="Calibri"/>
                <a:cs typeface="Calibri"/>
                <a:sym typeface="Calibri"/>
                <a:hlinkClick r:id="rId3"/>
              </a:rPr>
              <a:t>https://docs.microsoft.com/en-us/azure/container-service/kubernetes/container-service-kubernetes-windows-walkthrough</a:t>
            </a:r>
            <a:r>
              <a:rPr lang="en-US" sz="1200">
                <a:solidFill>
                  <a:schemeClr val="dk1"/>
                </a:solidFill>
                <a:latin typeface="Calibri"/>
                <a:ea typeface="Calibri"/>
                <a:cs typeface="Calibri"/>
                <a:sym typeface="Calibri"/>
              </a:rPr>
              <a:t> </a:t>
            </a:r>
            <a:endParaRPr/>
          </a:p>
          <a:p>
            <a:pPr indent="-179525" lvl="0" marL="179525" marR="0" rtl="0" algn="l">
              <a:spcBef>
                <a:spcPts val="0"/>
              </a:spcBef>
              <a:spcAft>
                <a:spcPts val="0"/>
              </a:spcAft>
              <a:buClr>
                <a:schemeClr val="dk1"/>
              </a:buClr>
              <a:buSzPts val="1100"/>
              <a:buFont typeface="Arial"/>
              <a:buChar char="•"/>
            </a:pPr>
            <a:r>
              <a:rPr lang="en-US" sz="1200" u="sng">
                <a:solidFill>
                  <a:schemeClr val="hlink"/>
                </a:solidFill>
                <a:latin typeface="Calibri"/>
                <a:ea typeface="Calibri"/>
                <a:cs typeface="Calibri"/>
                <a:sym typeface="Calibri"/>
                <a:hlinkClick r:id="rId4"/>
              </a:rPr>
              <a:t>https://hackernoon.com/kubernetes-adventures-on-azure-part-2-windows-cluster-and-trick-for-scaling-pods-27e769edde15</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A few key agenda items:</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Microservice patterns – 1 service per container/per host</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Database per container</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Rete limiting</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API Gateway</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Strangler pattern</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Convert monolith into Microservice</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Customer model</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Inventory service</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Example: Spin up monolith and break it up</a:t>
            </a:r>
            <a:endParaRPr/>
          </a:p>
        </p:txBody>
      </p:sp>
      <p:cxnSp>
        <p:nvCxnSpPr>
          <p:cNvPr id="303" name="Google Shape;303;p2:notes"/>
          <p:cNvCxnSpPr/>
          <p:nvPr/>
        </p:nvCxnSpPr>
        <p:spPr>
          <a:xfrm>
            <a:off x="752475" y="4119352"/>
            <a:ext cx="5810250" cy="0"/>
          </a:xfrm>
          <a:prstGeom prst="straightConnector1">
            <a:avLst/>
          </a:prstGeom>
          <a:noFill/>
          <a:ln cap="flat" cmpd="sng" w="12700">
            <a:solidFill>
              <a:srgbClr val="A5A5A5"/>
            </a:solidFill>
            <a:prstDash val="solid"/>
            <a:round/>
            <a:headEnd len="sm" w="sm" type="none"/>
            <a:tailEnd len="sm" w="sm" type="none"/>
          </a:ln>
        </p:spPr>
      </p:cxn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48" name="Google Shape;448;p27:notes"/>
          <p:cNvSpPr txBox="1"/>
          <p:nvPr>
            <p:ph idx="1" type="body"/>
          </p:nvPr>
        </p:nvSpPr>
        <p:spPr>
          <a:xfrm>
            <a:off x="747776" y="4876799"/>
            <a:ext cx="5982208" cy="400430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The next few slides relate how Walmart Canada transitioned to microservice patterns using the following rubric for priorities: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They needed a new platform which was:</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Message-driven</a:t>
            </a:r>
            <a:r>
              <a:rPr lang="en-US" sz="1200">
                <a:solidFill>
                  <a:schemeClr val="dk1"/>
                </a:solidFill>
                <a:latin typeface="Calibri"/>
                <a:ea typeface="Calibri"/>
                <a:cs typeface="Calibri"/>
                <a:sym typeface="Calibri"/>
              </a:rPr>
              <a:t> (distribution, location transparency, isolation)</a:t>
            </a:r>
            <a:endParaRPr/>
          </a:p>
          <a:p>
            <a:pPr indent="-179525" lvl="0" marL="179525" marR="0" rtl="0" algn="l">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Resilient</a:t>
            </a:r>
            <a:r>
              <a:rPr lang="en-US" sz="1200">
                <a:solidFill>
                  <a:schemeClr val="dk1"/>
                </a:solidFill>
                <a:latin typeface="Calibri"/>
                <a:ea typeface="Calibri"/>
                <a:cs typeface="Calibri"/>
                <a:sym typeface="Calibri"/>
              </a:rPr>
              <a:t> (supervision, dedicated separate error channel)</a:t>
            </a:r>
            <a:endParaRPr/>
          </a:p>
          <a:p>
            <a:pPr indent="-179525" lvl="0" marL="179525" marR="0" rtl="0" algn="l">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Elastic </a:t>
            </a:r>
            <a:r>
              <a:rPr lang="en-US" sz="1200">
                <a:solidFill>
                  <a:schemeClr val="dk1"/>
                </a:solidFill>
                <a:latin typeface="Calibri"/>
                <a:ea typeface="Calibri"/>
                <a:cs typeface="Calibri"/>
                <a:sym typeface="Calibri"/>
              </a:rPr>
              <a:t>(scale up, async, non-blocking, scale out, immutable data, share nothing)</a:t>
            </a:r>
            <a:endParaRPr/>
          </a:p>
          <a:p>
            <a:pPr indent="-179525" lvl="0" marL="179525" marR="0" rtl="0" algn="l">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Responsive</a:t>
            </a:r>
            <a:r>
              <a:rPr lang="en-US" sz="1200">
                <a:solidFill>
                  <a:schemeClr val="dk1"/>
                </a:solidFill>
                <a:latin typeface="Calibri"/>
                <a:ea typeface="Calibri"/>
                <a:cs typeface="Calibri"/>
                <a:sym typeface="Calibri"/>
              </a:rPr>
              <a:t> (responsive to events, load, failure, users, embrace new concepts and patterns, cluster computing, distribution of data, new patterns like circuit breakers)</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1" name="Shape 1901"/>
        <p:cNvGrpSpPr/>
        <p:nvPr/>
      </p:nvGrpSpPr>
      <p:grpSpPr>
        <a:xfrm>
          <a:off x="0" y="0"/>
          <a:ext cx="0" cy="0"/>
          <a:chOff x="0" y="0"/>
          <a:chExt cx="0" cy="0"/>
        </a:xfrm>
      </p:grpSpPr>
      <p:sp>
        <p:nvSpPr>
          <p:cNvPr id="1902" name="Google Shape;1902;p20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0: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Google Shape;1909;p20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1: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p20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17" name="Google Shape;1917;p202: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4" name="Shape 1924"/>
        <p:cNvGrpSpPr/>
        <p:nvPr/>
      </p:nvGrpSpPr>
      <p:grpSpPr>
        <a:xfrm>
          <a:off x="0" y="0"/>
          <a:ext cx="0" cy="0"/>
          <a:chOff x="0" y="0"/>
          <a:chExt cx="0" cy="0"/>
        </a:xfrm>
      </p:grpSpPr>
      <p:sp>
        <p:nvSpPr>
          <p:cNvPr id="1925" name="Google Shape;1925;p2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26" name="Google Shape;1926;p203: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p20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34" name="Google Shape;1934;p204: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p20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42" name="Google Shape;1942;p205: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8" name="Shape 1948"/>
        <p:cNvGrpSpPr/>
        <p:nvPr/>
      </p:nvGrpSpPr>
      <p:grpSpPr>
        <a:xfrm>
          <a:off x="0" y="0"/>
          <a:ext cx="0" cy="0"/>
          <a:chOff x="0" y="0"/>
          <a:chExt cx="0" cy="0"/>
        </a:xfrm>
      </p:grpSpPr>
      <p:sp>
        <p:nvSpPr>
          <p:cNvPr id="1949" name="Google Shape;1949;p20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50" name="Google Shape;1950;p206:notes"/>
          <p:cNvSpPr txBox="1"/>
          <p:nvPr>
            <p:ph idx="1" type="body"/>
          </p:nvPr>
        </p:nvSpPr>
        <p:spPr>
          <a:xfrm>
            <a:off x="676059" y="5026084"/>
            <a:ext cx="6000786" cy="29952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100"/>
              <a:buFont typeface="Calibri"/>
              <a:buNone/>
            </a:pPr>
            <a:r>
              <a:rPr lang="en-US" sz="1200">
                <a:solidFill>
                  <a:srgbClr val="0070C0"/>
                </a:solidFill>
                <a:latin typeface="Calibri"/>
                <a:ea typeface="Calibri"/>
                <a:cs typeface="Calibri"/>
                <a:sym typeface="Calibri"/>
              </a:rPr>
              <a:t>https://github.com/shekhar2010us/restful-test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0" name="Shape 1960"/>
        <p:cNvGrpSpPr/>
        <p:nvPr/>
      </p:nvGrpSpPr>
      <p:grpSpPr>
        <a:xfrm>
          <a:off x="0" y="0"/>
          <a:ext cx="0" cy="0"/>
          <a:chOff x="0" y="0"/>
          <a:chExt cx="0" cy="0"/>
        </a:xfrm>
      </p:grpSpPr>
      <p:sp>
        <p:nvSpPr>
          <p:cNvPr id="1961" name="Google Shape;1961;p20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62" name="Google Shape;1962;p207: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Google Shape;1967;p20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68" name="Google Shape;1968;p20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44782835b9_0_104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5" name="Google Shape;1975;g44782835b9_0_104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28:notes"/>
          <p:cNvSpPr/>
          <p:nvPr>
            <p:ph idx="2" type="sldImg"/>
          </p:nvPr>
        </p:nvSpPr>
        <p:spPr>
          <a:xfrm>
            <a:off x="830263" y="555625"/>
            <a:ext cx="5835650" cy="437673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55" name="Google Shape;455;p28:notes"/>
          <p:cNvSpPr txBox="1"/>
          <p:nvPr>
            <p:ph idx="1" type="body"/>
          </p:nvPr>
        </p:nvSpPr>
        <p:spPr>
          <a:xfrm>
            <a:off x="748103" y="5055079"/>
            <a:ext cx="5981559" cy="3825399"/>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Google Shape;1984;g44782835b9_0_105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5" name="Google Shape;1985;g44782835b9_0_1052:notes"/>
          <p:cNvSpPr txBox="1"/>
          <p:nvPr>
            <p:ph idx="1" type="body"/>
          </p:nvPr>
        </p:nvSpPr>
        <p:spPr>
          <a:xfrm>
            <a:off x="546265" y="4679639"/>
            <a:ext cx="6210900" cy="24336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0" name="Shape 1990"/>
        <p:cNvGrpSpPr/>
        <p:nvPr/>
      </p:nvGrpSpPr>
      <p:grpSpPr>
        <a:xfrm>
          <a:off x="0" y="0"/>
          <a:ext cx="0" cy="0"/>
          <a:chOff x="0" y="0"/>
          <a:chExt cx="0" cy="0"/>
        </a:xfrm>
      </p:grpSpPr>
      <p:sp>
        <p:nvSpPr>
          <p:cNvPr id="1991" name="Google Shape;1991;g44782835b9_0_105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2" name="Google Shape;1992;g44782835b9_0_1058:notes"/>
          <p:cNvSpPr txBox="1"/>
          <p:nvPr>
            <p:ph idx="1" type="body"/>
          </p:nvPr>
        </p:nvSpPr>
        <p:spPr>
          <a:xfrm>
            <a:off x="731519" y="5141343"/>
            <a:ext cx="6014400" cy="34851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5" name="Shape 1995"/>
        <p:cNvGrpSpPr/>
        <p:nvPr/>
      </p:nvGrpSpPr>
      <p:grpSpPr>
        <a:xfrm>
          <a:off x="0" y="0"/>
          <a:ext cx="0" cy="0"/>
          <a:chOff x="0" y="0"/>
          <a:chExt cx="0" cy="0"/>
        </a:xfrm>
      </p:grpSpPr>
      <p:sp>
        <p:nvSpPr>
          <p:cNvPr id="1996" name="Google Shape;1996;g44782835b9_0_106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7" name="Google Shape;1997;g44782835b9_0_1062: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Google Shape;2003;g44782835b9_0_107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4" name="Google Shape;2004;g44782835b9_0_1078: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6" name="Shape 2016"/>
        <p:cNvGrpSpPr/>
        <p:nvPr/>
      </p:nvGrpSpPr>
      <p:grpSpPr>
        <a:xfrm>
          <a:off x="0" y="0"/>
          <a:ext cx="0" cy="0"/>
          <a:chOff x="0" y="0"/>
          <a:chExt cx="0" cy="0"/>
        </a:xfrm>
      </p:grpSpPr>
      <p:sp>
        <p:nvSpPr>
          <p:cNvPr id="2017" name="Google Shape;2017;g44782835b9_0_109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8" name="Google Shape;2018;g44782835b9_0_1091:notes"/>
          <p:cNvSpPr txBox="1"/>
          <p:nvPr>
            <p:ph idx="1" type="body"/>
          </p:nvPr>
        </p:nvSpPr>
        <p:spPr>
          <a:xfrm>
            <a:off x="593766" y="4691514"/>
            <a:ext cx="6186900" cy="2374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44782835b9_0_109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5" name="Google Shape;2025;g44782835b9_0_1097:notes"/>
          <p:cNvSpPr txBox="1"/>
          <p:nvPr>
            <p:ph idx="1" type="body"/>
          </p:nvPr>
        </p:nvSpPr>
        <p:spPr>
          <a:xfrm>
            <a:off x="641268" y="4679638"/>
            <a:ext cx="6139500" cy="16380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44782835b9_0_110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2" name="Google Shape;2032;g44782835b9_0_1103:notes"/>
          <p:cNvSpPr txBox="1"/>
          <p:nvPr>
            <p:ph idx="1" type="body"/>
          </p:nvPr>
        </p:nvSpPr>
        <p:spPr>
          <a:xfrm>
            <a:off x="731519" y="5175849"/>
            <a:ext cx="6014400" cy="3433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Stand up nginx but with an older version, 1.12.1:</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1. kubectl run nginx --image nginx:1.12.1 --port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Set image to the newer version  (latest). This triggers kubernetes to begin a rolling update:</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set image deployments/nginx nginx=nginx:latest</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the newer image has been rolled out:</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describe deployment 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5" name="Shape 2035"/>
        <p:cNvGrpSpPr/>
        <p:nvPr/>
      </p:nvGrpSpPr>
      <p:grpSpPr>
        <a:xfrm>
          <a:off x="0" y="0"/>
          <a:ext cx="0" cy="0"/>
          <a:chOff x="0" y="0"/>
          <a:chExt cx="0" cy="0"/>
        </a:xfrm>
      </p:grpSpPr>
      <p:sp>
        <p:nvSpPr>
          <p:cNvPr id="2036" name="Google Shape;2036;g44782835b9_0_110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7" name="Google Shape;2037;g44782835b9_0_1107:notes"/>
          <p:cNvSpPr txBox="1"/>
          <p:nvPr>
            <p:ph idx="1" type="body"/>
          </p:nvPr>
        </p:nvSpPr>
        <p:spPr>
          <a:xfrm>
            <a:off x="731519" y="5193102"/>
            <a:ext cx="6031500" cy="3398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1" name="Shape 2041"/>
        <p:cNvGrpSpPr/>
        <p:nvPr/>
      </p:nvGrpSpPr>
      <p:grpSpPr>
        <a:xfrm>
          <a:off x="0" y="0"/>
          <a:ext cx="0" cy="0"/>
          <a:chOff x="0" y="0"/>
          <a:chExt cx="0" cy="0"/>
        </a:xfrm>
      </p:grpSpPr>
      <p:sp>
        <p:nvSpPr>
          <p:cNvPr id="2042" name="Google Shape;2042;g44782835b9_0_111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3" name="Google Shape;2043;g44782835b9_0_1112: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44782835b9_0_111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0" name="Google Shape;2050;g44782835b9_0_1118: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29:notes"/>
          <p:cNvSpPr/>
          <p:nvPr>
            <p:ph idx="2" type="sldImg"/>
          </p:nvPr>
        </p:nvSpPr>
        <p:spPr>
          <a:xfrm>
            <a:off x="830263" y="555625"/>
            <a:ext cx="5835650" cy="437673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64" name="Google Shape;464;p29:notes"/>
          <p:cNvSpPr txBox="1"/>
          <p:nvPr>
            <p:ph idx="1" type="body"/>
          </p:nvPr>
        </p:nvSpPr>
        <p:spPr>
          <a:xfrm>
            <a:off x="748103" y="4560891"/>
            <a:ext cx="5981559" cy="4319587"/>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5" name="Shape 2055"/>
        <p:cNvGrpSpPr/>
        <p:nvPr/>
      </p:nvGrpSpPr>
      <p:grpSpPr>
        <a:xfrm>
          <a:off x="0" y="0"/>
          <a:ext cx="0" cy="0"/>
          <a:chOff x="0" y="0"/>
          <a:chExt cx="0" cy="0"/>
        </a:xfrm>
      </p:grpSpPr>
      <p:sp>
        <p:nvSpPr>
          <p:cNvPr id="2056" name="Google Shape;2056;g44782835b9_0_112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7" name="Google Shape;2057;g44782835b9_0_1124: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44782835b9_0_113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7" name="Google Shape;2067;g44782835b9_0_1133: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4" name="Shape 2074"/>
        <p:cNvGrpSpPr/>
        <p:nvPr/>
      </p:nvGrpSpPr>
      <p:grpSpPr>
        <a:xfrm>
          <a:off x="0" y="0"/>
          <a:ext cx="0" cy="0"/>
          <a:chOff x="0" y="0"/>
          <a:chExt cx="0" cy="0"/>
        </a:xfrm>
      </p:grpSpPr>
      <p:sp>
        <p:nvSpPr>
          <p:cNvPr id="2075" name="Google Shape;2075;g44782835b9_0_114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6" name="Google Shape;2076;g44782835b9_0_114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1" name="Shape 2081"/>
        <p:cNvGrpSpPr/>
        <p:nvPr/>
      </p:nvGrpSpPr>
      <p:grpSpPr>
        <a:xfrm>
          <a:off x="0" y="0"/>
          <a:ext cx="0" cy="0"/>
          <a:chOff x="0" y="0"/>
          <a:chExt cx="0" cy="0"/>
        </a:xfrm>
      </p:grpSpPr>
      <p:sp>
        <p:nvSpPr>
          <p:cNvPr id="2082" name="Google Shape;2082;g44782835b9_0_114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3" name="Google Shape;2083;g44782835b9_0_114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44782835b9_0_115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0" name="Google Shape;2090;g44782835b9_0_115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Google Shape;2095;g44782835b9_0_115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6" name="Google Shape;2096;g44782835b9_0_1158: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1" name="Shape 2101"/>
        <p:cNvGrpSpPr/>
        <p:nvPr/>
      </p:nvGrpSpPr>
      <p:grpSpPr>
        <a:xfrm>
          <a:off x="0" y="0"/>
          <a:ext cx="0" cy="0"/>
          <a:chOff x="0" y="0"/>
          <a:chExt cx="0" cy="0"/>
        </a:xfrm>
      </p:grpSpPr>
      <p:sp>
        <p:nvSpPr>
          <p:cNvPr id="2102" name="Google Shape;2102;g44782835b9_0_116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3" name="Google Shape;2103;g44782835b9_0_116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7" name="Shape 2107"/>
        <p:cNvGrpSpPr/>
        <p:nvPr/>
      </p:nvGrpSpPr>
      <p:grpSpPr>
        <a:xfrm>
          <a:off x="0" y="0"/>
          <a:ext cx="0" cy="0"/>
          <a:chOff x="0" y="0"/>
          <a:chExt cx="0" cy="0"/>
        </a:xfrm>
      </p:grpSpPr>
      <p:sp>
        <p:nvSpPr>
          <p:cNvPr id="2108" name="Google Shape;2108;g44782835b9_0_11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9" name="Google Shape;2109;g44782835b9_0_1169:notes"/>
          <p:cNvSpPr txBox="1"/>
          <p:nvPr>
            <p:ph idx="1" type="body"/>
          </p:nvPr>
        </p:nvSpPr>
        <p:spPr>
          <a:xfrm>
            <a:off x="510641" y="4632138"/>
            <a:ext cx="6294000" cy="4927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1. kubectl create -f https://raw.githubusercontent.com/mhausenblas/kbe/master/specs/volumes/pod.yaml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Shell into the first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2.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c1 -i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Write data to an ‘xchange’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3. mount | grep xchange</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4. echo 'some data' &gt; /tmp/xchange/data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Exit out of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5. 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Now shell into the 2</a:t>
            </a:r>
            <a:r>
              <a:rPr b="0" baseline="30000" i="0" lang="en-US" sz="1100" u="none" cap="none" strike="noStrike">
                <a:solidFill>
                  <a:schemeClr val="dk1"/>
                </a:solidFill>
                <a:latin typeface="Calibri"/>
                <a:ea typeface="Calibri"/>
                <a:cs typeface="Calibri"/>
                <a:sym typeface="Calibri"/>
              </a:rPr>
              <a:t>nd</a:t>
            </a:r>
            <a:r>
              <a:rPr b="0" i="0" lang="en-US" sz="1100" u="none" cap="none" strike="noStrike">
                <a:solidFill>
                  <a:schemeClr val="dk1"/>
                </a:solidFill>
                <a:latin typeface="Calibri"/>
                <a:ea typeface="Calibri"/>
                <a:cs typeface="Calibri"/>
                <a:sym typeface="Calibri"/>
              </a:rPr>
              <a:t>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6.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c2 -i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7. mount | grep /tmp/data</a:t>
            </a:r>
            <a:endParaRPr b="0" i="0" sz="1400" u="none" cap="none" strike="noStrike">
              <a:solidFill>
                <a:srgbClr val="000000"/>
              </a:solidFill>
              <a:latin typeface="Arial"/>
              <a:ea typeface="Arial"/>
              <a:cs typeface="Arial"/>
              <a:sym typeface="Arial"/>
            </a:endParaRPr>
          </a:p>
          <a:p>
            <a:pPr indent="-169517" lvl="0" marL="239367"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8. cat /tmp/data/data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View the whole pod.yaml file here:  https://github.com/openshift-evangelists/kbe/blob/master/specs/volumes/pod.yaml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Kubernetes by example Volumes:  http://kubernetesbyexample.com/volumes/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g44782835b9_0_117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6" name="Google Shape;2116;g44782835b9_0_117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1" name="Shape 2121"/>
        <p:cNvGrpSpPr/>
        <p:nvPr/>
      </p:nvGrpSpPr>
      <p:grpSpPr>
        <a:xfrm>
          <a:off x="0" y="0"/>
          <a:ext cx="0" cy="0"/>
          <a:chOff x="0" y="0"/>
          <a:chExt cx="0" cy="0"/>
        </a:xfrm>
      </p:grpSpPr>
      <p:sp>
        <p:nvSpPr>
          <p:cNvPr id="2122" name="Google Shape;2122;g44782835b9_0_118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3" name="Google Shape;2123;g44782835b9_0_118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3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74" name="Google Shape;474;p30: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8" name="Shape 2128"/>
        <p:cNvGrpSpPr/>
        <p:nvPr/>
      </p:nvGrpSpPr>
      <p:grpSpPr>
        <a:xfrm>
          <a:off x="0" y="0"/>
          <a:ext cx="0" cy="0"/>
          <a:chOff x="0" y="0"/>
          <a:chExt cx="0" cy="0"/>
        </a:xfrm>
      </p:grpSpPr>
      <p:sp>
        <p:nvSpPr>
          <p:cNvPr id="2129" name="Google Shape;2129;g44782835b9_0_1187: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0" name="Google Shape;2130;g44782835b9_0_1187: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g44782835b9_0_119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6" name="Google Shape;2136;g44782835b9_0_119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Google Shape;2142;g44782835b9_0_119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3" name="Google Shape;2143;g44782835b9_0_1198: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g44782835b9_0_120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9" name="Google Shape;2149;g44782835b9_0_1203:notes"/>
          <p:cNvSpPr txBox="1"/>
          <p:nvPr/>
        </p:nvSpPr>
        <p:spPr>
          <a:xfrm>
            <a:off x="657013" y="4773881"/>
            <a:ext cx="6072900" cy="1199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Print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logme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Stream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–f logme</a:t>
            </a:r>
            <a:endParaRPr b="0" i="0" sz="1200" u="none" cap="none" strike="noStrike">
              <a:solidFill>
                <a:schemeClr val="dk1"/>
              </a:solidFill>
              <a:latin typeface="Calibri"/>
              <a:ea typeface="Calibri"/>
              <a:cs typeface="Calibri"/>
              <a:sym typeface="Calibri"/>
            </a:endParaRPr>
          </a:p>
        </p:txBody>
      </p:sp>
      <p:sp>
        <p:nvSpPr>
          <p:cNvPr id="2150" name="Google Shape;2150;g44782835b9_0_120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44782835b9_0_121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7" name="Google Shape;2157;g44782835b9_0_1210:notes"/>
          <p:cNvSpPr txBox="1"/>
          <p:nvPr/>
        </p:nvSpPr>
        <p:spPr>
          <a:xfrm>
            <a:off x="123463" y="4710502"/>
            <a:ext cx="6975600" cy="4807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Create a loging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1. kubectl create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the last few lines of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2. kubectl logs --tail=5 logme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a stream of the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3. kubectl logs -f --since=10s logme -c gen</a:t>
            </a:r>
            <a:endParaRPr b="0" i="0" sz="1400" u="none" cap="none" strike="noStrike">
              <a:solidFill>
                <a:srgbClr val="000000"/>
              </a:solidFill>
              <a:latin typeface="Arial"/>
              <a:ea typeface="Arial"/>
              <a:cs typeface="Arial"/>
              <a:sym typeface="Arial"/>
            </a:endParaRPr>
          </a:p>
          <a:p>
            <a:pPr indent="-175867" lvl="0" marL="239367"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4. kubectl delete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launch a container that performs an action and then exits. Give it a minute or so to close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5. kubectl create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output the logs of this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6. kubectl logs -p oneshot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7. kubectl delete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http://kubernetesbyexample.com/logging/</a:t>
            </a:r>
            <a:endParaRPr b="0" i="0" sz="1400" u="none" cap="none" strike="noStrike">
              <a:solidFill>
                <a:srgbClr val="000000"/>
              </a:solidFill>
              <a:latin typeface="Arial"/>
              <a:ea typeface="Arial"/>
              <a:cs typeface="Arial"/>
              <a:sym typeface="Arial"/>
            </a:endParaRPr>
          </a:p>
        </p:txBody>
      </p:sp>
      <p:sp>
        <p:nvSpPr>
          <p:cNvPr id="2158" name="Google Shape;2158;g44782835b9_0_121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Clr>
                <a:schemeClr val="dk1"/>
              </a:buClr>
              <a:buSzPts val="1100"/>
              <a:buFont typeface="Arial"/>
              <a:buNone/>
            </a:pPr>
            <a:r>
              <a:rPr lang="en-US" sz="1000">
                <a:solidFill>
                  <a:srgbClr val="24292E"/>
                </a:solidFill>
                <a:highlight>
                  <a:srgbClr val="F6F8FA"/>
                </a:highlight>
                <a:latin typeface="Consolas"/>
                <a:ea typeface="Consolas"/>
                <a:cs typeface="Consolas"/>
                <a:sym typeface="Consolas"/>
              </a:rPr>
              <a:t>kubectl create -f https://raw.githubusercontent.com/mhausenblas/kbe/master/specs/logging/pod.yaml</a:t>
            </a:r>
            <a:endParaRPr sz="1000">
              <a:solidFill>
                <a:srgbClr val="24292E"/>
              </a:solidFill>
              <a:highlight>
                <a:srgbClr val="F6F8FA"/>
              </a:highlight>
              <a:latin typeface="Consolas"/>
              <a:ea typeface="Consolas"/>
              <a:cs typeface="Consolas"/>
              <a:sym typeface="Consolas"/>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E"/>
                </a:solidFill>
              </a:rPr>
              <a:t>Grab the last few lines of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--tail=5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0"/>
              </a:spcAft>
              <a:buClr>
                <a:schemeClr val="dk1"/>
              </a:buClr>
              <a:buSzPts val="1100"/>
              <a:buFont typeface="Arial"/>
              <a:buNone/>
            </a:pPr>
            <a:r>
              <a:rPr lang="en-US" sz="1200">
                <a:solidFill>
                  <a:srgbClr val="24292E"/>
                </a:solidFill>
              </a:rPr>
              <a:t>Grab a stream of the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‐f ‐‐since=10s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1200"/>
              </a:spcAft>
              <a:buNone/>
            </a:pPr>
            <a:r>
              <a:t/>
            </a:r>
            <a:endParaRPr sz="1000">
              <a:solidFill>
                <a:srgbClr val="24292E"/>
              </a:solidFill>
              <a:highlight>
                <a:srgbClr val="F6F8FA"/>
              </a:highlight>
              <a:latin typeface="Consolas"/>
              <a:ea typeface="Consolas"/>
              <a:cs typeface="Consolas"/>
              <a:sym typeface="Consolas"/>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4" name="Shape 2164"/>
        <p:cNvGrpSpPr/>
        <p:nvPr/>
      </p:nvGrpSpPr>
      <p:grpSpPr>
        <a:xfrm>
          <a:off x="0" y="0"/>
          <a:ext cx="0" cy="0"/>
          <a:chOff x="0" y="0"/>
          <a:chExt cx="0" cy="0"/>
        </a:xfrm>
      </p:grpSpPr>
      <p:sp>
        <p:nvSpPr>
          <p:cNvPr id="2165" name="Google Shape;2165;g44782835b9_0_121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6" name="Google Shape;2166;g44782835b9_0_1218: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67" name="Google Shape;2167;g44782835b9_0_121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44782835b9_0_12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3" name="Google Shape;2173;g44782835b9_0_1224: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74" name="Google Shape;2174;g44782835b9_0_122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8" name="Shape 2178"/>
        <p:cNvGrpSpPr/>
        <p:nvPr/>
      </p:nvGrpSpPr>
      <p:grpSpPr>
        <a:xfrm>
          <a:off x="0" y="0"/>
          <a:ext cx="0" cy="0"/>
          <a:chOff x="0" y="0"/>
          <a:chExt cx="0" cy="0"/>
        </a:xfrm>
      </p:grpSpPr>
      <p:sp>
        <p:nvSpPr>
          <p:cNvPr id="2179" name="Google Shape;2179;g44782835b9_0_123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0" name="Google Shape;2180;g44782835b9_0_123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Google Shape;2186;g44782835b9_0_123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7" name="Google Shape;2187;g44782835b9_0_1236: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44782835b9_0_124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5" name="Google Shape;2195;g44782835b9_0_124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96" name="Google Shape;2196;g44782835b9_0_124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3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82" name="Google Shape;482;p31: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1" name="Shape 2201"/>
        <p:cNvGrpSpPr/>
        <p:nvPr/>
      </p:nvGrpSpPr>
      <p:grpSpPr>
        <a:xfrm>
          <a:off x="0" y="0"/>
          <a:ext cx="0" cy="0"/>
          <a:chOff x="0" y="0"/>
          <a:chExt cx="0" cy="0"/>
        </a:xfrm>
      </p:grpSpPr>
      <p:sp>
        <p:nvSpPr>
          <p:cNvPr id="2202" name="Google Shape;2202;g44782835b9_0_125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3" name="Google Shape;2203;g44782835b9_0_125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0" name="Shape 2210"/>
        <p:cNvGrpSpPr/>
        <p:nvPr/>
      </p:nvGrpSpPr>
      <p:grpSpPr>
        <a:xfrm>
          <a:off x="0" y="0"/>
          <a:ext cx="0" cy="0"/>
          <a:chOff x="0" y="0"/>
          <a:chExt cx="0" cy="0"/>
        </a:xfrm>
      </p:grpSpPr>
      <p:sp>
        <p:nvSpPr>
          <p:cNvPr id="2211" name="Google Shape;2211;g44782835b9_0_125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2" name="Google Shape;2212;g44782835b9_0_1258: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13" name="Google Shape;2213;g44782835b9_0_125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8" name="Shape 2218"/>
        <p:cNvGrpSpPr/>
        <p:nvPr/>
      </p:nvGrpSpPr>
      <p:grpSpPr>
        <a:xfrm>
          <a:off x="0" y="0"/>
          <a:ext cx="0" cy="0"/>
          <a:chOff x="0" y="0"/>
          <a:chExt cx="0" cy="0"/>
        </a:xfrm>
      </p:grpSpPr>
      <p:sp>
        <p:nvSpPr>
          <p:cNvPr id="2219" name="Google Shape;2219;g44782835b9_0_1265: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0" name="Google Shape;2220;g44782835b9_0_1265: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5" name="Shape 2225"/>
        <p:cNvGrpSpPr/>
        <p:nvPr/>
      </p:nvGrpSpPr>
      <p:grpSpPr>
        <a:xfrm>
          <a:off x="0" y="0"/>
          <a:ext cx="0" cy="0"/>
          <a:chOff x="0" y="0"/>
          <a:chExt cx="0" cy="0"/>
        </a:xfrm>
      </p:grpSpPr>
      <p:sp>
        <p:nvSpPr>
          <p:cNvPr id="2226" name="Google Shape;2226;g44782835b9_0_127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7" name="Google Shape;2227;g44782835b9_0_1271:notes"/>
          <p:cNvSpPr txBox="1"/>
          <p:nvPr/>
        </p:nvSpPr>
        <p:spPr>
          <a:xfrm>
            <a:off x="700276" y="4722700"/>
            <a:ext cx="5982300" cy="54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2228" name="Google Shape;2228;g44782835b9_0_127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44782835b9_0_127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6" name="Google Shape;2236;g44782835b9_0_127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37" name="Google Shape;2237;g44782835b9_0_127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2" name="Shape 2242"/>
        <p:cNvGrpSpPr/>
        <p:nvPr/>
      </p:nvGrpSpPr>
      <p:grpSpPr>
        <a:xfrm>
          <a:off x="0" y="0"/>
          <a:ext cx="0" cy="0"/>
          <a:chOff x="0" y="0"/>
          <a:chExt cx="0" cy="0"/>
        </a:xfrm>
      </p:grpSpPr>
      <p:sp>
        <p:nvSpPr>
          <p:cNvPr id="2243" name="Google Shape;2243;g44782835b9_0_128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4" name="Google Shape;2244;g44782835b9_0_128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0" name="Shape 2250"/>
        <p:cNvGrpSpPr/>
        <p:nvPr/>
      </p:nvGrpSpPr>
      <p:grpSpPr>
        <a:xfrm>
          <a:off x="0" y="0"/>
          <a:ext cx="0" cy="0"/>
          <a:chOff x="0" y="0"/>
          <a:chExt cx="0" cy="0"/>
        </a:xfrm>
      </p:grpSpPr>
      <p:sp>
        <p:nvSpPr>
          <p:cNvPr id="2251" name="Google Shape;2251;g44782835b9_0_129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2" name="Google Shape;2252;g44782835b9_0_1293:notes"/>
          <p:cNvSpPr txBox="1"/>
          <p:nvPr/>
        </p:nvSpPr>
        <p:spPr>
          <a:xfrm>
            <a:off x="657013" y="4722858"/>
            <a:ext cx="6133500" cy="4492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Get default namespaces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2253" name="Google Shape;2253;g44782835b9_0_129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show the resource-quota example and exercise - </a:t>
            </a:r>
            <a:endParaRPr/>
          </a:p>
          <a:p>
            <a:pPr indent="0" lvl="0" marL="0" rtl="0" algn="l">
              <a:spcBef>
                <a:spcPts val="0"/>
              </a:spcBef>
              <a:spcAft>
                <a:spcPts val="0"/>
              </a:spcAft>
              <a:buNone/>
            </a:pPr>
            <a:r>
              <a:rPr lang="en-US" u="sng">
                <a:solidFill>
                  <a:schemeClr val="hlink"/>
                </a:solidFill>
                <a:hlinkClick r:id="rId2"/>
              </a:rPr>
              <a:t>https://kubernetes.io/docs/tasks/administer-cluster/manage-resources/quota-memory-cpu-namespace/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have a namepsace example mini</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8" name="Shape 2258"/>
        <p:cNvGrpSpPr/>
        <p:nvPr/>
      </p:nvGrpSpPr>
      <p:grpSpPr>
        <a:xfrm>
          <a:off x="0" y="0"/>
          <a:ext cx="0" cy="0"/>
          <a:chOff x="0" y="0"/>
          <a:chExt cx="0" cy="0"/>
        </a:xfrm>
      </p:grpSpPr>
      <p:sp>
        <p:nvSpPr>
          <p:cNvPr id="2259" name="Google Shape;2259;g44782835b9_0_130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0" name="Google Shape;2260;g44782835b9_0_1300: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61" name="Google Shape;2261;g44782835b9_0_130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44782835b9_0_130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7" name="Google Shape;2267;g44782835b9_0_1306:notes"/>
          <p:cNvSpPr txBox="1"/>
          <p:nvPr/>
        </p:nvSpPr>
        <p:spPr>
          <a:xfrm>
            <a:off x="657013" y="4746682"/>
            <a:ext cx="6072900" cy="1072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https://developer.ibm.com/recipes/tutorials/use-kubernetes-secrets-to-make-your-app-portable-across-clouds/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68" name="Google Shape;2268;g44782835b9_0_130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5" name="Shape 2275"/>
        <p:cNvGrpSpPr/>
        <p:nvPr/>
      </p:nvGrpSpPr>
      <p:grpSpPr>
        <a:xfrm>
          <a:off x="0" y="0"/>
          <a:ext cx="0" cy="0"/>
          <a:chOff x="0" y="0"/>
          <a:chExt cx="0" cy="0"/>
        </a:xfrm>
      </p:grpSpPr>
      <p:sp>
        <p:nvSpPr>
          <p:cNvPr id="2276" name="Google Shape;2276;g44782835b9_0_131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7" name="Google Shape;2277;g44782835b9_0_1315:notes"/>
          <p:cNvSpPr txBox="1"/>
          <p:nvPr/>
        </p:nvSpPr>
        <p:spPr>
          <a:xfrm>
            <a:off x="657013" y="4702629"/>
            <a:ext cx="6133500" cy="3868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http://kubernetesbyexample.com/secrets/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300" u="none" cap="none" strike="noStrike">
                <a:solidFill>
                  <a:schemeClr val="dk1"/>
                </a:solidFill>
                <a:latin typeface="Calibri"/>
                <a:ea typeface="Calibri"/>
                <a:cs typeface="Calibri"/>
                <a:sym typeface="Calibri"/>
              </a:rPr>
              <a:t>1. echo</a:t>
            </a:r>
            <a:r>
              <a:rPr b="0" i="0" lang="en-US" sz="1300" u="none" cap="none" strike="noStrike">
                <a:solidFill>
                  <a:schemeClr val="dk1"/>
                </a:solidFill>
                <a:latin typeface="Calibri"/>
                <a:ea typeface="Calibri"/>
                <a:cs typeface="Calibri"/>
                <a:sym typeface="Calibri"/>
              </a:rPr>
              <a:t> -n "A19fh68B001j" &gt; ./apikey.txt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a:t>
            </a:r>
            <a:r>
              <a:rPr b="0" i="0" lang="en-US" sz="1300" u="none" cap="none" strike="noStrike">
                <a:solidFill>
                  <a:schemeClr val="dk1"/>
                </a:solidFill>
                <a:latin typeface="Calibri"/>
                <a:ea typeface="Calibri"/>
                <a:cs typeface="Calibri"/>
                <a:sym typeface="Calibri"/>
              </a:rPr>
              <a:t>kubectl create secret generic apikey --from-file=./apikey.txt</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3. kubectl describe secrets/apikey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4. kubectl create -f https://raw.githubusercontent.com/mhausenblas/kbe/master/specs/secrets/pod.yaml</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5. kubectl exec consumesec -c shell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 mount | grep 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7. cat /tmp/apikey/apikey.txt</a:t>
            </a:r>
            <a:endParaRPr b="0" i="0" sz="1200" u="none" cap="none" strike="noStrike">
              <a:solidFill>
                <a:schemeClr val="dk1"/>
              </a:solidFill>
              <a:latin typeface="Calibri"/>
              <a:ea typeface="Calibri"/>
              <a:cs typeface="Calibri"/>
              <a:sym typeface="Calibri"/>
            </a:endParaRPr>
          </a:p>
        </p:txBody>
      </p:sp>
      <p:sp>
        <p:nvSpPr>
          <p:cNvPr id="2278" name="Google Shape;2278;g44782835b9_0_131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3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89" name="Google Shape;489;p32: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2" name="Shape 2282"/>
        <p:cNvGrpSpPr/>
        <p:nvPr/>
      </p:nvGrpSpPr>
      <p:grpSpPr>
        <a:xfrm>
          <a:off x="0" y="0"/>
          <a:ext cx="0" cy="0"/>
          <a:chOff x="0" y="0"/>
          <a:chExt cx="0" cy="0"/>
        </a:xfrm>
      </p:grpSpPr>
      <p:sp>
        <p:nvSpPr>
          <p:cNvPr id="2283" name="Google Shape;2283;g44782835b9_0_132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4" name="Google Shape;2284;g44782835b9_0_1321: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85" name="Google Shape;2285;g44782835b9_0_132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9" name="Shape 2289"/>
        <p:cNvGrpSpPr/>
        <p:nvPr/>
      </p:nvGrpSpPr>
      <p:grpSpPr>
        <a:xfrm>
          <a:off x="0" y="0"/>
          <a:ext cx="0" cy="0"/>
          <a:chOff x="0" y="0"/>
          <a:chExt cx="0" cy="0"/>
        </a:xfrm>
      </p:grpSpPr>
      <p:sp>
        <p:nvSpPr>
          <p:cNvPr id="2290" name="Google Shape;2290;g44782835b9_0_132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1" name="Google Shape;2291;g44782835b9_0_1327: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92" name="Google Shape;2292;g44782835b9_0_132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0" name="Shape 2300"/>
        <p:cNvGrpSpPr/>
        <p:nvPr/>
      </p:nvGrpSpPr>
      <p:grpSpPr>
        <a:xfrm>
          <a:off x="0" y="0"/>
          <a:ext cx="0" cy="0"/>
          <a:chOff x="0" y="0"/>
          <a:chExt cx="0" cy="0"/>
        </a:xfrm>
      </p:grpSpPr>
      <p:sp>
        <p:nvSpPr>
          <p:cNvPr id="2301" name="Google Shape;2301;g44782835b9_0_133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2" name="Google Shape;2302;g44782835b9_0_1337: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2303" name="Google Shape;2303;g44782835b9_0_133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8" name="Shape 2308"/>
        <p:cNvGrpSpPr/>
        <p:nvPr/>
      </p:nvGrpSpPr>
      <p:grpSpPr>
        <a:xfrm>
          <a:off x="0" y="0"/>
          <a:ext cx="0" cy="0"/>
          <a:chOff x="0" y="0"/>
          <a:chExt cx="0" cy="0"/>
        </a:xfrm>
      </p:grpSpPr>
      <p:sp>
        <p:nvSpPr>
          <p:cNvPr id="2309" name="Google Shape;2309;g44782835b9_0_134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0" name="Google Shape;2310;g44782835b9_0_1344: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2311" name="Google Shape;2311;g44782835b9_0_134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Google Shape;2318;g44782835b9_0_135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9" name="Google Shape;2319;g44782835b9_0_1352: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20" name="Google Shape;2320;g44782835b9_0_1352: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g44782835b9_0_135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7" name="Google Shape;2327;g44782835b9_0_135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g44782835b9_0_13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4" name="Google Shape;2334;g44782835b9_0_136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9" name="Shape 2339"/>
        <p:cNvGrpSpPr/>
        <p:nvPr/>
      </p:nvGrpSpPr>
      <p:grpSpPr>
        <a:xfrm>
          <a:off x="0" y="0"/>
          <a:ext cx="0" cy="0"/>
          <a:chOff x="0" y="0"/>
          <a:chExt cx="0" cy="0"/>
        </a:xfrm>
      </p:grpSpPr>
      <p:sp>
        <p:nvSpPr>
          <p:cNvPr id="2340" name="Google Shape;2340;g44782835b9_0_137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1" name="Google Shape;2341;g44782835b9_0_137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5" name="Shape 2345"/>
        <p:cNvGrpSpPr/>
        <p:nvPr/>
      </p:nvGrpSpPr>
      <p:grpSpPr>
        <a:xfrm>
          <a:off x="0" y="0"/>
          <a:ext cx="0" cy="0"/>
          <a:chOff x="0" y="0"/>
          <a:chExt cx="0" cy="0"/>
        </a:xfrm>
      </p:grpSpPr>
      <p:sp>
        <p:nvSpPr>
          <p:cNvPr id="2346" name="Google Shape;2346;g44782835b9_0_137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7" name="Google Shape;2347;g44782835b9_0_137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3" name="Shape 2353"/>
        <p:cNvGrpSpPr/>
        <p:nvPr/>
      </p:nvGrpSpPr>
      <p:grpSpPr>
        <a:xfrm>
          <a:off x="0" y="0"/>
          <a:ext cx="0" cy="0"/>
          <a:chOff x="0" y="0"/>
          <a:chExt cx="0" cy="0"/>
        </a:xfrm>
      </p:grpSpPr>
      <p:sp>
        <p:nvSpPr>
          <p:cNvPr id="2354" name="Google Shape;2354;g44782835b9_0_13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5" name="Google Shape;2355;g44782835b9_0_138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56" name="Google Shape;2356;g44782835b9_0_138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3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96" name="Google Shape;496;p33: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0" name="Shape 2360"/>
        <p:cNvGrpSpPr/>
        <p:nvPr/>
      </p:nvGrpSpPr>
      <p:grpSpPr>
        <a:xfrm>
          <a:off x="0" y="0"/>
          <a:ext cx="0" cy="0"/>
          <a:chOff x="0" y="0"/>
          <a:chExt cx="0" cy="0"/>
        </a:xfrm>
      </p:grpSpPr>
      <p:sp>
        <p:nvSpPr>
          <p:cNvPr id="2361" name="Google Shape;2361;g44782835b9_0_138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2" name="Google Shape;2362;g44782835b9_0_138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7" name="Shape 2367"/>
        <p:cNvGrpSpPr/>
        <p:nvPr/>
      </p:nvGrpSpPr>
      <p:grpSpPr>
        <a:xfrm>
          <a:off x="0" y="0"/>
          <a:ext cx="0" cy="0"/>
          <a:chOff x="0" y="0"/>
          <a:chExt cx="0" cy="0"/>
        </a:xfrm>
      </p:grpSpPr>
      <p:sp>
        <p:nvSpPr>
          <p:cNvPr id="2368" name="Google Shape;2368;g44782835b9_0_139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9" name="Google Shape;2369;g44782835b9_0_139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3" name="Shape 2373"/>
        <p:cNvGrpSpPr/>
        <p:nvPr/>
      </p:nvGrpSpPr>
      <p:grpSpPr>
        <a:xfrm>
          <a:off x="0" y="0"/>
          <a:ext cx="0" cy="0"/>
          <a:chOff x="0" y="0"/>
          <a:chExt cx="0" cy="0"/>
        </a:xfrm>
      </p:grpSpPr>
      <p:sp>
        <p:nvSpPr>
          <p:cNvPr id="2374" name="Google Shape;2374;g44782835b9_0_140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5" name="Google Shape;2375;g44782835b9_0_140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9" name="Shape 2379"/>
        <p:cNvGrpSpPr/>
        <p:nvPr/>
      </p:nvGrpSpPr>
      <p:grpSpPr>
        <a:xfrm>
          <a:off x="0" y="0"/>
          <a:ext cx="0" cy="0"/>
          <a:chOff x="0" y="0"/>
          <a:chExt cx="0" cy="0"/>
        </a:xfrm>
      </p:grpSpPr>
      <p:sp>
        <p:nvSpPr>
          <p:cNvPr id="2380" name="Google Shape;2380;g44782835b9_0_140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1" name="Google Shape;2381;g44782835b9_0_140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5" name="Shape 2385"/>
        <p:cNvGrpSpPr/>
        <p:nvPr/>
      </p:nvGrpSpPr>
      <p:grpSpPr>
        <a:xfrm>
          <a:off x="0" y="0"/>
          <a:ext cx="0" cy="0"/>
          <a:chOff x="0" y="0"/>
          <a:chExt cx="0" cy="0"/>
        </a:xfrm>
      </p:grpSpPr>
      <p:sp>
        <p:nvSpPr>
          <p:cNvPr id="2386" name="Google Shape;2386;g44782835b9_0_141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7" name="Google Shape;2387;g44782835b9_0_1410: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2388" name="Google Shape;2388;g44782835b9_0_141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3" name="Shape 2393"/>
        <p:cNvGrpSpPr/>
        <p:nvPr/>
      </p:nvGrpSpPr>
      <p:grpSpPr>
        <a:xfrm>
          <a:off x="0" y="0"/>
          <a:ext cx="0" cy="0"/>
          <a:chOff x="0" y="0"/>
          <a:chExt cx="0" cy="0"/>
        </a:xfrm>
      </p:grpSpPr>
      <p:sp>
        <p:nvSpPr>
          <p:cNvPr id="2394" name="Google Shape;2394;g44782835b9_0_141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5" name="Google Shape;2395;g44782835b9_0_141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2396" name="Google Shape;2396;g44782835b9_0_141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0" name="Shape 2400"/>
        <p:cNvGrpSpPr/>
        <p:nvPr/>
      </p:nvGrpSpPr>
      <p:grpSpPr>
        <a:xfrm>
          <a:off x="0" y="0"/>
          <a:ext cx="0" cy="0"/>
          <a:chOff x="0" y="0"/>
          <a:chExt cx="0" cy="0"/>
        </a:xfrm>
      </p:grpSpPr>
      <p:sp>
        <p:nvSpPr>
          <p:cNvPr id="2401" name="Google Shape;2401;g44782835b9_0_142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2" name="Google Shape;2402;g44782835b9_0_1423: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2403" name="Google Shape;2403;g44782835b9_0_142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7" name="Shape 2407"/>
        <p:cNvGrpSpPr/>
        <p:nvPr/>
      </p:nvGrpSpPr>
      <p:grpSpPr>
        <a:xfrm>
          <a:off x="0" y="0"/>
          <a:ext cx="0" cy="0"/>
          <a:chOff x="0" y="0"/>
          <a:chExt cx="0" cy="0"/>
        </a:xfrm>
      </p:grpSpPr>
      <p:sp>
        <p:nvSpPr>
          <p:cNvPr id="2408" name="Google Shape;2408;g44782835b9_0_142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9" name="Google Shape;2409;g44782835b9_0_142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3" name="Shape 2413"/>
        <p:cNvGrpSpPr/>
        <p:nvPr/>
      </p:nvGrpSpPr>
      <p:grpSpPr>
        <a:xfrm>
          <a:off x="0" y="0"/>
          <a:ext cx="0" cy="0"/>
          <a:chOff x="0" y="0"/>
          <a:chExt cx="0" cy="0"/>
        </a:xfrm>
      </p:grpSpPr>
      <p:sp>
        <p:nvSpPr>
          <p:cNvPr id="2414" name="Google Shape;2414;p257: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415" name="Google Shape;2415;p257:notes"/>
          <p:cNvSpPr txBox="1"/>
          <p:nvPr>
            <p:ph idx="1" type="body"/>
          </p:nvPr>
        </p:nvSpPr>
        <p:spPr>
          <a:xfrm>
            <a:off x="731839" y="4621213"/>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3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06" name="Google Shape;506;p34: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3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15" name="Google Shape;515;p35:notes"/>
          <p:cNvSpPr txBox="1"/>
          <p:nvPr>
            <p:ph idx="1" type="body"/>
          </p:nvPr>
        </p:nvSpPr>
        <p:spPr>
          <a:xfrm>
            <a:off x="714268" y="4950844"/>
            <a:ext cx="5969228" cy="365831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References:</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https://www.slideshare.net/kvnwbbr/revitalizing-walmarts-aging-architecture-for-web-scale</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https://www.youtube.com/watch?v=SPGCdziXlHU</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36:notes"/>
          <p:cNvSpPr/>
          <p:nvPr>
            <p:ph idx="2" type="sldImg"/>
          </p:nvPr>
        </p:nvSpPr>
        <p:spPr>
          <a:xfrm>
            <a:off x="700088" y="573088"/>
            <a:ext cx="6026150" cy="4519612"/>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23" name="Google Shape;523;p36:notes"/>
          <p:cNvSpPr txBox="1"/>
          <p:nvPr>
            <p:ph idx="1" type="body"/>
          </p:nvPr>
        </p:nvSpPr>
        <p:spPr>
          <a:xfrm>
            <a:off x="654968" y="4710426"/>
            <a:ext cx="6241627" cy="4461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21" name="Google Shape;321;p3:notes"/>
          <p:cNvSpPr txBox="1"/>
          <p:nvPr>
            <p:ph idx="1" type="body"/>
          </p:nvPr>
        </p:nvSpPr>
        <p:spPr>
          <a:xfrm>
            <a:off x="765894" y="5026804"/>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37:notes"/>
          <p:cNvSpPr/>
          <p:nvPr>
            <p:ph idx="2" type="sldImg"/>
          </p:nvPr>
        </p:nvSpPr>
        <p:spPr>
          <a:xfrm>
            <a:off x="730250" y="573088"/>
            <a:ext cx="6026150" cy="4519612"/>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30" name="Google Shape;530;p37:notes"/>
          <p:cNvSpPr txBox="1"/>
          <p:nvPr>
            <p:ph idx="1" type="body"/>
          </p:nvPr>
        </p:nvSpPr>
        <p:spPr>
          <a:xfrm>
            <a:off x="730250" y="5185017"/>
            <a:ext cx="5868615" cy="307068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The </a:t>
            </a:r>
            <a:r>
              <a:rPr b="1" lang="en-US" sz="1200">
                <a:solidFill>
                  <a:schemeClr val="dk1"/>
                </a:solidFill>
                <a:latin typeface="Calibri"/>
                <a:ea typeface="Calibri"/>
                <a:cs typeface="Calibri"/>
                <a:sym typeface="Calibri"/>
              </a:rPr>
              <a:t>’Strangler’ Pattern</a:t>
            </a:r>
            <a:r>
              <a:rPr lang="en-US" sz="1200">
                <a:solidFill>
                  <a:schemeClr val="dk1"/>
                </a:solidFill>
                <a:latin typeface="Calibri"/>
                <a:ea typeface="Calibri"/>
                <a:cs typeface="Calibri"/>
                <a:sym typeface="Calibri"/>
              </a:rPr>
              <a:t>, as described by Martin Fowler. The pattern involves gradual replacement of a system by implementing new features in a new application that is loosely coupled to an existing system. Porting existing functionality from the original application only where necessary.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38:notes"/>
          <p:cNvSpPr/>
          <p:nvPr>
            <p:ph idx="2" type="sldImg"/>
          </p:nvPr>
        </p:nvSpPr>
        <p:spPr>
          <a:xfrm>
            <a:off x="819150" y="573088"/>
            <a:ext cx="6026150" cy="4519612"/>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38" name="Google Shape;538;p38:notes"/>
          <p:cNvSpPr txBox="1"/>
          <p:nvPr>
            <p:ph idx="1" type="body"/>
          </p:nvPr>
        </p:nvSpPr>
        <p:spPr>
          <a:xfrm>
            <a:off x="741661" y="5166623"/>
            <a:ext cx="6284733" cy="360700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Talking points for stakeholders – key benefits:</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Another benefit is the deployability of new components. Ideally building them on a PaaS or other rapid development infrastructure. </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SSD interfaces that external people use. For use to make changes we have to make sure we do not break the drives. </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External customer wants a feature? Lightweight showcasing on the microservice platform is a great way to greenlight.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3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47" name="Google Shape;547;p39:notes"/>
          <p:cNvSpPr txBox="1"/>
          <p:nvPr>
            <p:ph idx="1" type="body"/>
          </p:nvPr>
        </p:nvSpPr>
        <p:spPr>
          <a:xfrm>
            <a:off x="676059" y="4971472"/>
            <a:ext cx="5852160" cy="37779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https://martinfowler.com/articles/microservices.html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4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54" name="Google Shape;554;p40: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4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61" name="Google Shape;561;p41:notes"/>
          <p:cNvSpPr txBox="1"/>
          <p:nvPr>
            <p:ph idx="1" type="body"/>
          </p:nvPr>
        </p:nvSpPr>
        <p:spPr>
          <a:xfrm>
            <a:off x="710565" y="5029471"/>
            <a:ext cx="5852160" cy="29275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https://martinfowler.com/bliki/BoundedContext.html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4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68" name="Google Shape;568;p42: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75" name="Google Shape;575;p43: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4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81" name="Google Shape;581;p44: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4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88" name="Google Shape;588;p45: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4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95" name="Google Shape;595;p46: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28" name="Google Shape;328;p4:notes"/>
          <p:cNvSpPr txBox="1"/>
          <p:nvPr>
            <p:ph idx="1" type="body"/>
          </p:nvPr>
        </p:nvSpPr>
        <p:spPr>
          <a:xfrm>
            <a:off x="731520" y="4865298"/>
            <a:ext cx="5852160" cy="3535752"/>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4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02" name="Google Shape;602;p47: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4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09" name="Google Shape;609;p48: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4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15" name="Google Shape;615;p49: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p5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22" name="Google Shape;622;p50:notes"/>
          <p:cNvSpPr txBox="1"/>
          <p:nvPr>
            <p:ph idx="1" type="body"/>
          </p:nvPr>
        </p:nvSpPr>
        <p:spPr>
          <a:xfrm>
            <a:off x="710565" y="4819771"/>
            <a:ext cx="5852160" cy="86264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Can be (but not always)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&lt; 6000 lines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https://martinfowler.com/articles/microservices.html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5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28" name="Google Shape;628;p51: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5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35" name="Google Shape;635;p53: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5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42" name="Google Shape;642;p54:notes"/>
          <p:cNvSpPr txBox="1"/>
          <p:nvPr>
            <p:ph idx="1" type="body"/>
          </p:nvPr>
        </p:nvSpPr>
        <p:spPr>
          <a:xfrm>
            <a:off x="735222" y="5003895"/>
            <a:ext cx="5982208" cy="33317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http://itrevolution.com/conways-law/</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5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48" name="Google Shape;648;p55:notes"/>
          <p:cNvSpPr txBox="1"/>
          <p:nvPr>
            <p:ph idx="1" type="body"/>
          </p:nvPr>
        </p:nvSpPr>
        <p:spPr>
          <a:xfrm>
            <a:off x="666782" y="4929995"/>
            <a:ext cx="5982208" cy="385169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http://itrevolution.com/conways-law/</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“Today, when organizations measure and optimize their activities, time to value is becoming a dominant metric.” </a:t>
            </a:r>
            <a:r>
              <a:rPr b="0" i="0" lang="en-US" sz="1200" u="none" cap="none" strike="noStrike">
                <a:solidFill>
                  <a:schemeClr val="dk1"/>
                </a:solidFill>
                <a:latin typeface="Calibri"/>
                <a:ea typeface="Calibri"/>
                <a:cs typeface="Calibri"/>
                <a:sym typeface="Calibri"/>
              </a:rPr>
              <a:t>– Adrian Cockcroft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5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54" name="Google Shape;654;p56:notes"/>
          <p:cNvSpPr txBox="1"/>
          <p:nvPr>
            <p:ph idx="1" type="body"/>
          </p:nvPr>
        </p:nvSpPr>
        <p:spPr>
          <a:xfrm>
            <a:off x="747776" y="4934308"/>
            <a:ext cx="5982208" cy="394680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https://clusterhq.com/2016/03/22/microservices-spotify-petter-mahlen</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5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64" name="Google Shape;664;p57: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Amazon CTO Werner Vogels explained the advantages of this structure to Larry Dignan of Baseline in 2005.</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200">
                <a:solidFill>
                  <a:schemeClr val="dk1"/>
                </a:solidFill>
                <a:latin typeface="Calibri"/>
                <a:ea typeface="Calibri"/>
                <a:cs typeface="Calibri"/>
                <a:sym typeface="Calibri"/>
              </a:rPr>
              <a:t>Dignan writes:</a:t>
            </a:r>
            <a:endParaRPr/>
          </a:p>
          <a:p>
            <a:pPr indent="0" lvl="0" marL="0" marR="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“Small teams are fast…and don’t get bogged down in so-called administrivia….Each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References:</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http://blog.idonethis.com/two-pizza-team/</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http://itrevolution.com/conways-law/</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43" name="Google Shape;343;p5:notes"/>
          <p:cNvSpPr txBox="1"/>
          <p:nvPr>
            <p:ph idx="1" type="body"/>
          </p:nvPr>
        </p:nvSpPr>
        <p:spPr>
          <a:xfrm>
            <a:off x="731839" y="5105401"/>
            <a:ext cx="5851525" cy="346354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58:notes"/>
          <p:cNvSpPr/>
          <p:nvPr>
            <p:ph idx="2" type="sldImg"/>
          </p:nvPr>
        </p:nvSpPr>
        <p:spPr>
          <a:xfrm>
            <a:off x="790575" y="482600"/>
            <a:ext cx="5845175" cy="43830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75" name="Google Shape;675;p5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p59:notes"/>
          <p:cNvSpPr/>
          <p:nvPr>
            <p:ph idx="2" type="sldImg"/>
          </p:nvPr>
        </p:nvSpPr>
        <p:spPr>
          <a:xfrm>
            <a:off x="887413" y="382588"/>
            <a:ext cx="5578475" cy="41846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84" name="Google Shape;684;p59:notes"/>
          <p:cNvSpPr txBox="1"/>
          <p:nvPr>
            <p:ph idx="1" type="body"/>
          </p:nvPr>
        </p:nvSpPr>
        <p:spPr>
          <a:xfrm>
            <a:off x="724621" y="4906022"/>
            <a:ext cx="6298663" cy="364586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As we make engineering decisions, we need to constantly consider impacts regarding: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Team Skills</a:t>
            </a:r>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Process &amp; Measurements</a:t>
            </a:r>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Architecture &amp; Engineering</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61:notes"/>
          <p:cNvSpPr/>
          <p:nvPr>
            <p:ph idx="2" type="sldImg"/>
          </p:nvPr>
        </p:nvSpPr>
        <p:spPr>
          <a:xfrm>
            <a:off x="777875" y="269875"/>
            <a:ext cx="5786438" cy="4340225"/>
          </a:xfrm>
          <a:custGeom>
            <a:rect b="b" l="l" r="r" t="t"/>
            <a:pathLst>
              <a:path extrusionOk="0" h="120000" w="120000">
                <a:moveTo>
                  <a:pt x="0" y="0"/>
                </a:moveTo>
                <a:lnTo>
                  <a:pt x="120000" y="0"/>
                </a:lnTo>
                <a:lnTo>
                  <a:pt x="120000" y="120000"/>
                </a:lnTo>
                <a:lnTo>
                  <a:pt x="0" y="120000"/>
                </a:lnTo>
                <a:close/>
              </a:path>
            </a:pathLst>
          </a:custGeom>
          <a:solidFill>
            <a:schemeClr val="lt1"/>
          </a:solidFill>
          <a:ln cap="flat" cmpd="sng" w="12700">
            <a:solidFill>
              <a:schemeClr val="dk1"/>
            </a:solidFill>
            <a:prstDash val="solid"/>
            <a:round/>
            <a:headEnd len="sm" w="sm" type="none"/>
            <a:tailEnd len="sm" w="sm" type="none"/>
          </a:ln>
        </p:spPr>
      </p:sp>
      <p:sp>
        <p:nvSpPr>
          <p:cNvPr id="692" name="Google Shape;692;p61:notes"/>
          <p:cNvSpPr txBox="1"/>
          <p:nvPr>
            <p:ph idx="1" type="body"/>
          </p:nvPr>
        </p:nvSpPr>
        <p:spPr>
          <a:xfrm>
            <a:off x="690115" y="4959445"/>
            <a:ext cx="6177893" cy="3921665"/>
          </a:xfrm>
          <a:prstGeom prst="rect">
            <a:avLst/>
          </a:prstGeom>
          <a:solidFill>
            <a:schemeClr val="lt1"/>
          </a:solidFill>
          <a:ln>
            <a:noFill/>
          </a:ln>
        </p:spPr>
        <p:txBody>
          <a:bodyPr anchorCtr="0" anchor="t" bIns="47850" lIns="95725" spcFirstLastPara="1" rIns="95725" wrap="square" tIns="47850">
            <a:noAutofit/>
          </a:bodyPr>
          <a:lstStyle/>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third annual DevOps survey by Puppet Labs, IT Revolution Press and ThoughtWorks garnered more than 9,200 responses from technical professionals around the world</a:t>
            </a:r>
            <a:endParaRPr/>
          </a:p>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Companies with high-performing IT organizations are twice as likely to exceed their profitability, market share and productivity goals.</a:t>
            </a:r>
            <a:endParaRPr sz="1200">
              <a:solidFill>
                <a:schemeClr val="dk1"/>
              </a:solidFill>
              <a:latin typeface="Calibri"/>
              <a:ea typeface="Calibri"/>
              <a:cs typeface="Calibri"/>
              <a:sym typeface="Calibri"/>
            </a:endParaRPr>
          </a:p>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individual measures that make up IT performance are </a:t>
            </a:r>
            <a:r>
              <a:rPr b="1" lang="en-US" sz="1200">
                <a:solidFill>
                  <a:schemeClr val="dk1"/>
                </a:solidFill>
                <a:latin typeface="Calibri"/>
                <a:ea typeface="Calibri"/>
                <a:cs typeface="Calibri"/>
                <a:sym typeface="Calibri"/>
              </a:rPr>
              <a:t>deployment frequency</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lead time for changes</a:t>
            </a:r>
            <a:r>
              <a:rPr lang="en-US" sz="1200">
                <a:solidFill>
                  <a:schemeClr val="dk1"/>
                </a:solidFill>
                <a:latin typeface="Calibri"/>
                <a:ea typeface="Calibri"/>
                <a:cs typeface="Calibri"/>
                <a:sym typeface="Calibri"/>
              </a:rPr>
              <a:t>, and </a:t>
            </a:r>
            <a:r>
              <a:rPr b="1" lang="en-US" sz="1200">
                <a:solidFill>
                  <a:schemeClr val="dk1"/>
                </a:solidFill>
                <a:latin typeface="Calibri"/>
                <a:ea typeface="Calibri"/>
                <a:cs typeface="Calibri"/>
                <a:sym typeface="Calibri"/>
              </a:rPr>
              <a:t>mean time to recover from failure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https://puppet.com/resources/white-paper/2014-state-of-devops-report/thank-you</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62:notes"/>
          <p:cNvSpPr/>
          <p:nvPr>
            <p:ph idx="2" type="sldImg"/>
          </p:nvPr>
        </p:nvSpPr>
        <p:spPr>
          <a:xfrm>
            <a:off x="777875" y="269875"/>
            <a:ext cx="5786438" cy="4340225"/>
          </a:xfrm>
          <a:custGeom>
            <a:rect b="b" l="l" r="r" t="t"/>
            <a:pathLst>
              <a:path extrusionOk="0" h="120000" w="120000">
                <a:moveTo>
                  <a:pt x="0" y="0"/>
                </a:moveTo>
                <a:lnTo>
                  <a:pt x="120000" y="0"/>
                </a:lnTo>
                <a:lnTo>
                  <a:pt x="120000" y="120000"/>
                </a:lnTo>
                <a:lnTo>
                  <a:pt x="0" y="120000"/>
                </a:lnTo>
                <a:close/>
              </a:path>
            </a:pathLst>
          </a:custGeom>
          <a:solidFill>
            <a:schemeClr val="lt1"/>
          </a:solidFill>
          <a:ln cap="flat" cmpd="sng" w="12700">
            <a:solidFill>
              <a:schemeClr val="dk1"/>
            </a:solidFill>
            <a:prstDash val="solid"/>
            <a:round/>
            <a:headEnd len="sm" w="sm" type="none"/>
            <a:tailEnd len="sm" w="sm" type="none"/>
          </a:ln>
        </p:spPr>
      </p:sp>
      <p:sp>
        <p:nvSpPr>
          <p:cNvPr id="701" name="Google Shape;701;p62:notes"/>
          <p:cNvSpPr txBox="1"/>
          <p:nvPr>
            <p:ph idx="1" type="body"/>
          </p:nvPr>
        </p:nvSpPr>
        <p:spPr>
          <a:xfrm>
            <a:off x="690115" y="4959445"/>
            <a:ext cx="6177893" cy="392166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p6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07" name="Google Shape;707;p64: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6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26" name="Google Shape;726;p65: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6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44" name="Google Shape;744;p66: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4778fb93e_0_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52" name="Google Shape;752;g44778fb93e_0_0:notes"/>
          <p:cNvSpPr txBox="1"/>
          <p:nvPr>
            <p:ph idx="1" type="body"/>
          </p:nvPr>
        </p:nvSpPr>
        <p:spPr>
          <a:xfrm>
            <a:off x="676059" y="5026084"/>
            <a:ext cx="6000900" cy="299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100"/>
              <a:buFont typeface="Calibri"/>
              <a:buNone/>
            </a:pPr>
            <a:r>
              <a:rPr lang="en-US" sz="1200">
                <a:solidFill>
                  <a:srgbClr val="0070C0"/>
                </a:solidFill>
                <a:latin typeface="Calibri"/>
                <a:ea typeface="Calibri"/>
                <a:cs typeface="Calibri"/>
                <a:sym typeface="Calibri"/>
              </a:rPr>
              <a:t>https://github.com/shekhar2010us/restful-test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6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7: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6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69" name="Google Shape;769;p68:notes"/>
          <p:cNvSpPr txBox="1"/>
          <p:nvPr>
            <p:ph idx="1" type="body"/>
          </p:nvPr>
        </p:nvSpPr>
        <p:spPr>
          <a:xfrm>
            <a:off x="700716" y="5083731"/>
            <a:ext cx="5852160" cy="5234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slideshare.net/chris.e.richardson/microservices-pattern-language-microxchg-microxchg2016</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49" name="Google Shape;349;p6:notes"/>
          <p:cNvSpPr txBox="1"/>
          <p:nvPr>
            <p:ph idx="1" type="body"/>
          </p:nvPr>
        </p:nvSpPr>
        <p:spPr>
          <a:xfrm>
            <a:off x="731839" y="5105401"/>
            <a:ext cx="5851525" cy="346354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69:notes"/>
          <p:cNvSpPr/>
          <p:nvPr>
            <p:ph idx="2" type="sldImg"/>
          </p:nvPr>
        </p:nvSpPr>
        <p:spPr>
          <a:xfrm>
            <a:off x="701675" y="341313"/>
            <a:ext cx="6008688" cy="4506912"/>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76" name="Google Shape;776;p69:notes"/>
          <p:cNvSpPr txBox="1"/>
          <p:nvPr>
            <p:ph idx="1" type="body"/>
          </p:nvPr>
        </p:nvSpPr>
        <p:spPr>
          <a:xfrm>
            <a:off x="684422" y="5049012"/>
            <a:ext cx="5852160" cy="28211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http://microservices.io/patterns/index.html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p7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83" name="Google Shape;783;p70: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Private</a:t>
            </a:r>
            <a:r>
              <a:rPr lang="en-US" sz="1200">
                <a:solidFill>
                  <a:schemeClr val="dk1"/>
                </a:solidFill>
                <a:latin typeface="Calibri"/>
                <a:ea typeface="Calibri"/>
                <a:cs typeface="Calibri"/>
                <a:sym typeface="Calibri"/>
              </a:rPr>
              <a:t> tables per service may be a middle ground between the two approaches, but care must be taken to enforce access controls.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http://microservices.io/patterns/data/database-per-service.html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http://microservices.io/patterns/data/shared-database.html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7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90" name="Google Shape;790;p71: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Private</a:t>
            </a:r>
            <a:r>
              <a:rPr lang="en-US" sz="1200">
                <a:solidFill>
                  <a:schemeClr val="dk1"/>
                </a:solidFill>
                <a:latin typeface="Calibri"/>
                <a:ea typeface="Calibri"/>
                <a:cs typeface="Calibri"/>
                <a:sym typeface="Calibri"/>
              </a:rPr>
              <a:t> tables per service may be a middle ground between the two approaches, but care must be taken to enforce access controls.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http://microservices.io/patterns/data/database-per-service.html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http://microservices.io/patterns/data/shared-database.html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7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97" name="Google Shape;797;p72: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Private</a:t>
            </a:r>
            <a:r>
              <a:rPr lang="en-US" sz="1200">
                <a:solidFill>
                  <a:schemeClr val="dk1"/>
                </a:solidFill>
                <a:latin typeface="Calibri"/>
                <a:ea typeface="Calibri"/>
                <a:cs typeface="Calibri"/>
                <a:sym typeface="Calibri"/>
              </a:rPr>
              <a:t> tables per service may be a middle ground between the two approaches, but care must be taken to enforce access controls.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http://microservices.io/patterns/data/database-per-service.html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http://microservices.io/patterns/data/shared-database.html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7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08" name="Google Shape;808;p73: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Private</a:t>
            </a:r>
            <a:r>
              <a:rPr lang="en-US" sz="1200">
                <a:solidFill>
                  <a:schemeClr val="dk1"/>
                </a:solidFill>
                <a:latin typeface="Calibri"/>
                <a:ea typeface="Calibri"/>
                <a:cs typeface="Calibri"/>
                <a:sym typeface="Calibri"/>
              </a:rPr>
              <a:t> tables per service may be a middle ground between the two approaches, but care must be taken to enforce access controls.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http://microservices.io/patterns/data/database-per-service.html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http://microservices.io/patterns/data/shared-database.html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7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17" name="Google Shape;817;p74:notes"/>
          <p:cNvSpPr txBox="1"/>
          <p:nvPr>
            <p:ph idx="1" type="body"/>
          </p:nvPr>
        </p:nvSpPr>
        <p:spPr>
          <a:xfrm>
            <a:off x="731520" y="4882551"/>
            <a:ext cx="5852160" cy="36921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http://microservices.io/patterns/data/saga.html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http://microservices.io/patterns/data/api-composition.html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p7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27" name="Google Shape;827;p75:notes"/>
          <p:cNvSpPr txBox="1"/>
          <p:nvPr>
            <p:ph idx="1" type="body"/>
          </p:nvPr>
        </p:nvSpPr>
        <p:spPr>
          <a:xfrm>
            <a:off x="731520" y="4882551"/>
            <a:ext cx="5852160" cy="36921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http://microservices.io/patterns/data/saga.html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http://microservices.io/patterns/data/api-composition.html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7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36" name="Google Shape;836;p76:notes"/>
          <p:cNvSpPr txBox="1"/>
          <p:nvPr>
            <p:ph idx="1" type="body"/>
          </p:nvPr>
        </p:nvSpPr>
        <p:spPr>
          <a:xfrm>
            <a:off x="731520" y="4882551"/>
            <a:ext cx="5852160" cy="36921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http://microservices.io/patterns/data/saga.html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http://microservices.io/patterns/data/api-composition.html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p7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45" name="Google Shape;845;p77:notes"/>
          <p:cNvSpPr txBox="1"/>
          <p:nvPr>
            <p:ph idx="1" type="body"/>
          </p:nvPr>
        </p:nvSpPr>
        <p:spPr>
          <a:xfrm>
            <a:off x="731520" y="4882551"/>
            <a:ext cx="5852160" cy="36921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http://microservices.io/patterns/data/saga.html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http://microservices.io/patterns/data/api-composition.html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p7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53" name="Google Shape;853;p78: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55" name="Google Shape;355;p7:notes"/>
          <p:cNvSpPr txBox="1"/>
          <p:nvPr>
            <p:ph idx="1" type="body"/>
          </p:nvPr>
        </p:nvSpPr>
        <p:spPr>
          <a:xfrm>
            <a:off x="483079" y="4865298"/>
            <a:ext cx="6366295" cy="433585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Recommended reading: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https://thenewstack.io/microservices-changed-matter/</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Excerpt: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“…What works? It starts with the organization and the API: A microservices-based product team and a separate backend-based platform team with an API between them, where the API calls are made and the infrastructure responds consistently and accordingly.</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Microservices is defined as a loosely-coupled, service-oriented architecture with bounded context</a:t>
            </a:r>
            <a:r>
              <a:rPr lang="en-US" sz="1200">
                <a:solidFill>
                  <a:schemeClr val="dk1"/>
                </a:solidFill>
                <a:latin typeface="Calibri"/>
                <a:ea typeface="Calibri"/>
                <a:cs typeface="Calibri"/>
                <a:sym typeface="Calibri"/>
              </a:rPr>
              <a: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microservices architecture, you need some tooling to configure, discover, route traffic and observe and build systems.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IBM’s Andrew Hately,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7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60" name="Google Shape;860;p79:notes"/>
          <p:cNvSpPr txBox="1"/>
          <p:nvPr>
            <p:ph idx="1" type="body"/>
          </p:nvPr>
        </p:nvSpPr>
        <p:spPr>
          <a:xfrm>
            <a:off x="731520" y="4830793"/>
            <a:ext cx="5852160" cy="377837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Domain</a:t>
            </a:r>
            <a:r>
              <a:rPr b="1" lang="en-US" sz="1200">
                <a:solidFill>
                  <a:schemeClr val="dk1"/>
                </a:solidFill>
                <a:latin typeface="Calibri"/>
                <a:ea typeface="Calibri"/>
                <a:cs typeface="Calibri"/>
                <a:sym typeface="Calibri"/>
              </a:rPr>
              <a:t> specific protocol</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Email such as SMTP or IMAP</a:t>
            </a:r>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Media streaming such as RTMP, HLS, etc</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http://microservices.io/patterns/communication-style/rpi.html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http://microservices.io/patterns/communication-style/messaging.html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http://microservices.io/patterns/communication-style/domain-specific.html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p8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71" name="Google Shape;871;p80: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p8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78" name="Google Shape;878;p81: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p8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85" name="Google Shape;885;p82: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8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92" name="Google Shape;892;p83: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p8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99" name="Google Shape;899;p84: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8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06" name="Google Shape;906;p85: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8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13" name="Google Shape;913;p86: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p8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0" name="Google Shape;920;p87: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p8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7" name="Google Shape;927;p88: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Discovery</a:t>
            </a:r>
            <a:r>
              <a:rPr lang="en-US" sz="1200">
                <a:solidFill>
                  <a:schemeClr val="dk1"/>
                </a:solidFill>
                <a:latin typeface="Calibri"/>
                <a:ea typeface="Calibri"/>
                <a:cs typeface="Calibri"/>
                <a:sym typeface="Calibri"/>
              </a:rPr>
              <a:t> is one of the first issues encountered when implementing microservices. One of Kubernetes initial innovations was a DNS method for services to communicate with one another. Nearly every modern microservice platform has its own service discovery method that is a variant of one discussed here.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Fewer</a:t>
            </a:r>
            <a:r>
              <a:rPr lang="en-US" sz="1200">
                <a:solidFill>
                  <a:schemeClr val="dk1"/>
                </a:solidFill>
                <a:latin typeface="Calibri"/>
                <a:ea typeface="Calibri"/>
                <a:cs typeface="Calibri"/>
                <a:sym typeface="Calibri"/>
              </a:rPr>
              <a:t> moving parts than Server side service discovery, but couples the client to the Service Registry.</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http://microservices.io/patterns/client-side-discovery.html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63" name="Google Shape;363;p8:notes"/>
          <p:cNvSpPr txBox="1"/>
          <p:nvPr>
            <p:ph idx="1" type="body"/>
          </p:nvPr>
        </p:nvSpPr>
        <p:spPr>
          <a:xfrm>
            <a:off x="724620" y="5170478"/>
            <a:ext cx="6130834" cy="340602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General Stanley McChrystal’s book:</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https://www.amazon.com/Team-Teams-Rules-Engagement-Complex/dp/1591847486</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In this book General McChrystal explains how he and his senior staff reinvented the military task force to a model of decentralized decision making in the midst of a grueling war.</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McChrystal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p8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34" name="Google Shape;934;p89: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p9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40" name="Google Shape;940;p90: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p9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47" name="Google Shape;947;p91: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p9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54" name="Google Shape;954;p92:notes"/>
          <p:cNvSpPr txBox="1"/>
          <p:nvPr>
            <p:ph idx="1" type="body"/>
          </p:nvPr>
        </p:nvSpPr>
        <p:spPr>
          <a:xfrm>
            <a:off x="648957" y="5027157"/>
            <a:ext cx="5852160" cy="32122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http://microservices.io/patterns/apigateway.html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p9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62" name="Google Shape;962;p93: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9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69" name="Google Shape;969;p94:notes"/>
          <p:cNvSpPr txBox="1"/>
          <p:nvPr>
            <p:ph idx="1" type="body"/>
          </p:nvPr>
        </p:nvSpPr>
        <p:spPr>
          <a:xfrm>
            <a:off x="648957" y="5027157"/>
            <a:ext cx="5852160" cy="32122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9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76" name="Google Shape;976;p95: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9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83" name="Google Shape;983;p96: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9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90" name="Google Shape;990;p97:notes"/>
          <p:cNvSpPr txBox="1"/>
          <p:nvPr>
            <p:ph idx="1" type="body"/>
          </p:nvPr>
        </p:nvSpPr>
        <p:spPr>
          <a:xfrm>
            <a:off x="710564" y="4923510"/>
            <a:ext cx="6018039" cy="363389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http://microservices.io/patterns/observability/application-logging.html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http://microservices.io/patterns/observability/application-metrics.html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p9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99" name="Google Shape;999;p98:notes"/>
          <p:cNvSpPr txBox="1"/>
          <p:nvPr>
            <p:ph idx="1" type="body"/>
          </p:nvPr>
        </p:nvSpPr>
        <p:spPr>
          <a:xfrm>
            <a:off x="714267" y="4992393"/>
            <a:ext cx="5852160" cy="37323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http://www.brendangregg.com/usemethod.html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73" name="Google Shape;373;p9:notes"/>
          <p:cNvSpPr txBox="1"/>
          <p:nvPr>
            <p:ph idx="1" type="body"/>
          </p:nvPr>
        </p:nvSpPr>
        <p:spPr>
          <a:xfrm>
            <a:off x="731520" y="4899804"/>
            <a:ext cx="5852160" cy="3981635"/>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p9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06" name="Google Shape;1006;p99:notes"/>
          <p:cNvSpPr txBox="1"/>
          <p:nvPr>
            <p:ph idx="1" type="body"/>
          </p:nvPr>
        </p:nvSpPr>
        <p:spPr>
          <a:xfrm>
            <a:off x="710565" y="4993056"/>
            <a:ext cx="5852160" cy="3501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http://www.brendangregg.com/linuxperf.html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p10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11" name="Google Shape;1011;p100:notes"/>
          <p:cNvSpPr txBox="1"/>
          <p:nvPr>
            <p:ph idx="1" type="body"/>
          </p:nvPr>
        </p:nvSpPr>
        <p:spPr>
          <a:xfrm>
            <a:off x="710565" y="5015186"/>
            <a:ext cx="5852160" cy="33319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http://www.brendangregg.com/usemethod.html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10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20" name="Google Shape;1020;p101:notes"/>
          <p:cNvSpPr txBox="1"/>
          <p:nvPr>
            <p:ph idx="1" type="body"/>
          </p:nvPr>
        </p:nvSpPr>
        <p:spPr>
          <a:xfrm>
            <a:off x="710565" y="4992138"/>
            <a:ext cx="5852160" cy="40799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http://microservices.io/patterns/observability/distributed-tracing.html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p10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29" name="Google Shape;1029;p102:notes"/>
          <p:cNvSpPr txBox="1"/>
          <p:nvPr>
            <p:ph idx="1" type="body"/>
          </p:nvPr>
        </p:nvSpPr>
        <p:spPr>
          <a:xfrm>
            <a:off x="690115" y="4957503"/>
            <a:ext cx="6183918" cy="361715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http://microservices.io/patterns/observability/exception-tracking.html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https://codeascraft.com/2010/12/08/track-every-release/</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p1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40" name="Google Shape;1040;p103:notes"/>
          <p:cNvSpPr txBox="1"/>
          <p:nvPr>
            <p:ph idx="1" type="body"/>
          </p:nvPr>
        </p:nvSpPr>
        <p:spPr>
          <a:xfrm>
            <a:off x="707367" y="5078786"/>
            <a:ext cx="5983533" cy="344411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Days to intrusion: </a:t>
            </a:r>
            <a:r>
              <a:rPr lang="en-US" sz="1200" u="sng">
                <a:solidFill>
                  <a:schemeClr val="hlink"/>
                </a:solidFill>
                <a:latin typeface="Calibri"/>
                <a:ea typeface="Calibri"/>
                <a:cs typeface="Calibri"/>
                <a:sym typeface="Calibri"/>
                <a:hlinkClick r:id="rId2"/>
              </a:rPr>
              <a:t>http://www.zdnet.com/article/businesses-take-over-six-months-to-detect-data-breaches/</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http://microservices.io/patterns/observability/audit-logging.html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http://microservices.io/patterns/observability/application-logging.html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p10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49" name="Google Shape;1049;p104: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p10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57" name="Google Shape;1057;p105: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10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64" name="Google Shape;1064;p106: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10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73" name="Google Shape;1073;p107:notes"/>
          <p:cNvSpPr txBox="1"/>
          <p:nvPr>
            <p:ph idx="1" type="body"/>
          </p:nvPr>
        </p:nvSpPr>
        <p:spPr>
          <a:xfrm>
            <a:off x="731519" y="4917056"/>
            <a:ext cx="6031589" cy="367485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https://testing.googleblog.com/2015/04/just-say-no-to-more-end-to-end-tests.html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Analysis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Despite numerous problems, the tests ultimately did catch real bugs. </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What Went Well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Customer-impacting bugs were identified and fixed before they reached the customer.</a:t>
            </a:r>
            <a:endParaRPr/>
          </a:p>
          <a:p>
            <a:pPr indent="0" lvl="0" marL="0" marR="0" rtl="0" algn="l">
              <a:spcBef>
                <a:spcPts val="0"/>
              </a:spcBef>
              <a:spcAft>
                <a:spcPts val="0"/>
              </a:spcAft>
              <a:buNone/>
            </a:pPr>
            <a:br>
              <a:rPr b="1"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What Went Wrong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team completed their coding milestone a week late (and worked a lot of overtime).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Finding the root cause for a failing end-to-end test is painful and can take a long time.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Partner failures and lab failures ruined the test results on multiple days.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Many smaller bugs were hidden behind bigger bugs.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End-to-end tests were flaky at times.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Developers had to wait until the following day to know if a fix worked or not.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p10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81" name="Google Shape;1081;p108: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2" name="Google Shape;12;p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11"/>
          <p:cNvSpPr txBox="1"/>
          <p:nvPr>
            <p:ph type="title"/>
          </p:nvPr>
        </p:nvSpPr>
        <p:spPr>
          <a:xfrm>
            <a:off x="629841" y="365129"/>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1"/>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3" name="Google Shape;53;p11"/>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11"/>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5" name="Google Shape;55;p11"/>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11"/>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1"/>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2"/>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2"/>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Google Shape;64;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3"/>
          <p:cNvSpPr txBox="1"/>
          <p:nvPr>
            <p:ph idx="1" type="body"/>
          </p:nvPr>
        </p:nvSpPr>
        <p:spPr>
          <a:xfrm>
            <a:off x="3887391" y="987430"/>
            <a:ext cx="4629150" cy="48736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13"/>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3"/>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3"/>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0" name="Shape 70"/>
        <p:cNvGrpSpPr/>
        <p:nvPr/>
      </p:nvGrpSpPr>
      <p:grpSpPr>
        <a:xfrm>
          <a:off x="0" y="0"/>
          <a:ext cx="0" cy="0"/>
          <a:chOff x="0" y="0"/>
          <a:chExt cx="0" cy="0"/>
        </a:xfrm>
      </p:grpSpPr>
      <p:sp>
        <p:nvSpPr>
          <p:cNvPr id="71" name="Google Shape;71;p14"/>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4"/>
          <p:cNvSpPr/>
          <p:nvPr>
            <p:ph idx="2" type="pic"/>
          </p:nvPr>
        </p:nvSpPr>
        <p:spPr>
          <a:xfrm>
            <a:off x="3887391" y="987430"/>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4"/>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4" name="Google Shape;74;p14"/>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4"/>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7" name="Shape 77"/>
        <p:cNvGrpSpPr/>
        <p:nvPr/>
      </p:nvGrpSpPr>
      <p:grpSpPr>
        <a:xfrm>
          <a:off x="0" y="0"/>
          <a:ext cx="0" cy="0"/>
          <a:chOff x="0" y="0"/>
          <a:chExt cx="0" cy="0"/>
        </a:xfrm>
      </p:grpSpPr>
      <p:sp>
        <p:nvSpPr>
          <p:cNvPr id="78" name="Google Shape;78;p15"/>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15"/>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5"/>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5"/>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3" name="Google Shape;83;p15"/>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6"/>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6"/>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6"/>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6"/>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1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90" name="Shape 90"/>
        <p:cNvGrpSpPr/>
        <p:nvPr/>
      </p:nvGrpSpPr>
      <p:grpSpPr>
        <a:xfrm>
          <a:off x="0" y="0"/>
          <a:ext cx="0" cy="0"/>
          <a:chOff x="0" y="0"/>
          <a:chExt cx="0" cy="0"/>
        </a:xfrm>
      </p:grpSpPr>
      <p:sp>
        <p:nvSpPr>
          <p:cNvPr id="91" name="Google Shape;91;p1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7"/>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 name="Google Shape;94;p17"/>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1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6" name="Google Shape;96;p17"/>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97" name="Shape 97"/>
        <p:cNvGrpSpPr/>
        <p:nvPr/>
      </p:nvGrpSpPr>
      <p:grpSpPr>
        <a:xfrm>
          <a:off x="0" y="0"/>
          <a:ext cx="0" cy="0"/>
          <a:chOff x="0" y="0"/>
          <a:chExt cx="0" cy="0"/>
        </a:xfrm>
      </p:grpSpPr>
      <p:sp>
        <p:nvSpPr>
          <p:cNvPr id="98" name="Google Shape;98;p18"/>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1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18"/>
          <p:cNvSpPr txBox="1"/>
          <p:nvPr>
            <p:ph idx="2" type="body"/>
          </p:nvPr>
        </p:nvSpPr>
        <p:spPr>
          <a:xfrm>
            <a:off x="139016" y="5783638"/>
            <a:ext cx="2424997" cy="23029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8"/>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5" name="Shape 105"/>
        <p:cNvGrpSpPr/>
        <p:nvPr/>
      </p:nvGrpSpPr>
      <p:grpSpPr>
        <a:xfrm>
          <a:off x="0" y="0"/>
          <a:ext cx="0" cy="0"/>
          <a:chOff x="0" y="0"/>
          <a:chExt cx="0" cy="0"/>
        </a:xfrm>
      </p:grpSpPr>
      <p:sp>
        <p:nvSpPr>
          <p:cNvPr id="106" name="Google Shape;106;p20"/>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7" name="Google Shape;107;p20"/>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8" name="Shape 108"/>
        <p:cNvGrpSpPr/>
        <p:nvPr/>
      </p:nvGrpSpPr>
      <p:grpSpPr>
        <a:xfrm>
          <a:off x="0" y="0"/>
          <a:ext cx="0" cy="0"/>
          <a:chOff x="0" y="0"/>
          <a:chExt cx="0" cy="0"/>
        </a:xfrm>
      </p:grpSpPr>
      <p:sp>
        <p:nvSpPr>
          <p:cNvPr id="109" name="Google Shape;109;p2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0" name="Google Shape;110;p21"/>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13" name="Google Shape;113;p22"/>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14" name="Shape 114"/>
        <p:cNvGrpSpPr/>
        <p:nvPr/>
      </p:nvGrpSpPr>
      <p:grpSpPr>
        <a:xfrm>
          <a:off x="0" y="0"/>
          <a:ext cx="0" cy="0"/>
          <a:chOff x="0" y="0"/>
          <a:chExt cx="0" cy="0"/>
        </a:xfrm>
      </p:grpSpPr>
      <p:sp>
        <p:nvSpPr>
          <p:cNvPr id="115" name="Google Shape;115;p2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6" name="Google Shape;116;p23"/>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23"/>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18" name="Google Shape;118;p23"/>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9" name="Shape 119"/>
        <p:cNvGrpSpPr/>
        <p:nvPr/>
      </p:nvGrpSpPr>
      <p:grpSpPr>
        <a:xfrm>
          <a:off x="0" y="0"/>
          <a:ext cx="0" cy="0"/>
          <a:chOff x="0" y="0"/>
          <a:chExt cx="0" cy="0"/>
        </a:xfrm>
      </p:grpSpPr>
      <p:sp>
        <p:nvSpPr>
          <p:cNvPr id="120" name="Google Shape;120;p24"/>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1" name="Google Shape;121;p2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2" name="Shape 122"/>
        <p:cNvGrpSpPr/>
        <p:nvPr/>
      </p:nvGrpSpPr>
      <p:grpSpPr>
        <a:xfrm>
          <a:off x="0" y="0"/>
          <a:ext cx="0" cy="0"/>
          <a:chOff x="0" y="0"/>
          <a:chExt cx="0" cy="0"/>
        </a:xfrm>
      </p:grpSpPr>
      <p:sp>
        <p:nvSpPr>
          <p:cNvPr id="123" name="Google Shape;123;p2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4" name="Google Shape;124;p25"/>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5" name="Google Shape;125;p25"/>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6" name="Shape 126"/>
        <p:cNvGrpSpPr/>
        <p:nvPr/>
      </p:nvGrpSpPr>
      <p:grpSpPr>
        <a:xfrm>
          <a:off x="0" y="0"/>
          <a:ext cx="0" cy="0"/>
          <a:chOff x="0" y="0"/>
          <a:chExt cx="0" cy="0"/>
        </a:xfrm>
      </p:grpSpPr>
      <p:sp>
        <p:nvSpPr>
          <p:cNvPr id="127" name="Google Shape;127;p2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8" name="Google Shape;128;p26"/>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9" name="Google Shape;129;p2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 name="Google Shape;130;p26"/>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1" name="Google Shape;131;p2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2" name="Shape 132"/>
        <p:cNvGrpSpPr/>
        <p:nvPr/>
      </p:nvGrpSpPr>
      <p:grpSpPr>
        <a:xfrm>
          <a:off x="0" y="0"/>
          <a:ext cx="0" cy="0"/>
          <a:chOff x="0" y="0"/>
          <a:chExt cx="0" cy="0"/>
        </a:xfrm>
      </p:grpSpPr>
      <p:sp>
        <p:nvSpPr>
          <p:cNvPr id="133" name="Google Shape;133;p2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4" name="Shape 13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5" name="Shape 135"/>
        <p:cNvGrpSpPr/>
        <p:nvPr/>
      </p:nvGrpSpPr>
      <p:grpSpPr>
        <a:xfrm>
          <a:off x="0" y="0"/>
          <a:ext cx="0" cy="0"/>
          <a:chOff x="0" y="0"/>
          <a:chExt cx="0" cy="0"/>
        </a:xfrm>
      </p:grpSpPr>
      <p:sp>
        <p:nvSpPr>
          <p:cNvPr id="136" name="Google Shape;136;p2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7" name="Google Shape;137;p2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3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1" name="Google Shape;141;p30"/>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2" name="Google Shape;142;p3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3" name="Shape 143"/>
        <p:cNvGrpSpPr/>
        <p:nvPr/>
      </p:nvGrpSpPr>
      <p:grpSpPr>
        <a:xfrm>
          <a:off x="0" y="0"/>
          <a:ext cx="0" cy="0"/>
          <a:chOff x="0" y="0"/>
          <a:chExt cx="0" cy="0"/>
        </a:xfrm>
      </p:grpSpPr>
      <p:sp>
        <p:nvSpPr>
          <p:cNvPr id="144" name="Google Shape;144;p3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5" name="Google Shape;145;p31"/>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6" name="Shape 146"/>
        <p:cNvGrpSpPr/>
        <p:nvPr/>
      </p:nvGrpSpPr>
      <p:grpSpPr>
        <a:xfrm>
          <a:off x="0" y="0"/>
          <a:ext cx="0" cy="0"/>
          <a:chOff x="0" y="0"/>
          <a:chExt cx="0" cy="0"/>
        </a:xfrm>
      </p:grpSpPr>
      <p:sp>
        <p:nvSpPr>
          <p:cNvPr id="147" name="Google Shape;147;p32"/>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8" name="Google Shape;148;p32"/>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149" name="Shape 149"/>
        <p:cNvGrpSpPr/>
        <p:nvPr/>
      </p:nvGrpSpPr>
      <p:grpSpPr>
        <a:xfrm>
          <a:off x="0" y="0"/>
          <a:ext cx="0" cy="0"/>
          <a:chOff x="0" y="0"/>
          <a:chExt cx="0" cy="0"/>
        </a:xfrm>
      </p:grpSpPr>
      <p:sp>
        <p:nvSpPr>
          <p:cNvPr id="150" name="Google Shape;150;p33"/>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1" name="Google Shape;151;p33"/>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2" name="Google Shape;152;p3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153" name="Shape 153"/>
        <p:cNvGrpSpPr/>
        <p:nvPr/>
      </p:nvGrpSpPr>
      <p:grpSpPr>
        <a:xfrm>
          <a:off x="0" y="0"/>
          <a:ext cx="0" cy="0"/>
          <a:chOff x="0" y="0"/>
          <a:chExt cx="0" cy="0"/>
        </a:xfrm>
      </p:grpSpPr>
      <p:sp>
        <p:nvSpPr>
          <p:cNvPr id="154" name="Google Shape;154;p34"/>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5" name="Google Shape;155;p34"/>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56" name="Google Shape;156;p34"/>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7" name="Google Shape;157;p34"/>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158" name="Shape 158"/>
        <p:cNvGrpSpPr/>
        <p:nvPr/>
      </p:nvGrpSpPr>
      <p:grpSpPr>
        <a:xfrm>
          <a:off x="0" y="0"/>
          <a:ext cx="0" cy="0"/>
          <a:chOff x="0" y="0"/>
          <a:chExt cx="0" cy="0"/>
        </a:xfrm>
      </p:grpSpPr>
      <p:sp>
        <p:nvSpPr>
          <p:cNvPr id="159" name="Google Shape;159;p3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0" name="Google Shape;160;p3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1" name="Google Shape;161;p35"/>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2" name="Google Shape;162;p3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3" name="Google Shape;163;p3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64" name="Shape 164"/>
        <p:cNvGrpSpPr/>
        <p:nvPr/>
      </p:nvGrpSpPr>
      <p:grpSpPr>
        <a:xfrm>
          <a:off x="0" y="0"/>
          <a:ext cx="0" cy="0"/>
          <a:chOff x="0" y="0"/>
          <a:chExt cx="0" cy="0"/>
        </a:xfrm>
      </p:grpSpPr>
      <p:sp>
        <p:nvSpPr>
          <p:cNvPr id="165" name="Google Shape;165;p3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6" name="Google Shape;166;p36"/>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36"/>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8" name="Google Shape;168;p3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9" name="Google Shape;169;p3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170" name="Shape 170"/>
        <p:cNvGrpSpPr/>
        <p:nvPr/>
      </p:nvGrpSpPr>
      <p:grpSpPr>
        <a:xfrm>
          <a:off x="0" y="0"/>
          <a:ext cx="0" cy="0"/>
          <a:chOff x="0" y="0"/>
          <a:chExt cx="0" cy="0"/>
        </a:xfrm>
      </p:grpSpPr>
      <p:sp>
        <p:nvSpPr>
          <p:cNvPr id="171" name="Google Shape;171;p37"/>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72" name="Google Shape;172;p37"/>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3" name="Google Shape;173;p3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174" name="Shape 174"/>
        <p:cNvGrpSpPr/>
        <p:nvPr/>
      </p:nvGrpSpPr>
      <p:grpSpPr>
        <a:xfrm>
          <a:off x="0" y="0"/>
          <a:ext cx="0" cy="0"/>
          <a:chOff x="0" y="0"/>
          <a:chExt cx="0" cy="0"/>
        </a:xfrm>
      </p:grpSpPr>
      <p:sp>
        <p:nvSpPr>
          <p:cNvPr id="175" name="Google Shape;175;p3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76" name="Google Shape;176;p38"/>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38"/>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8" name="Google Shape;178;p3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9" name="Google Shape;179;p3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0" name="Google Shape;180;p3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181" name="Shape 181"/>
        <p:cNvGrpSpPr/>
        <p:nvPr/>
      </p:nvGrpSpPr>
      <p:grpSpPr>
        <a:xfrm>
          <a:off x="0" y="0"/>
          <a:ext cx="0" cy="0"/>
          <a:chOff x="0" y="0"/>
          <a:chExt cx="0" cy="0"/>
        </a:xfrm>
      </p:grpSpPr>
      <p:sp>
        <p:nvSpPr>
          <p:cNvPr id="182" name="Google Shape;182;p3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3" name="Google Shape;183;p39"/>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39"/>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5" name="Google Shape;185;p39"/>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7" name="Google Shape;187;p3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8" name="Google Shape;188;p3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189" name="Shape 189"/>
        <p:cNvGrpSpPr/>
        <p:nvPr/>
      </p:nvGrpSpPr>
      <p:grpSpPr>
        <a:xfrm>
          <a:off x="0" y="0"/>
          <a:ext cx="0" cy="0"/>
          <a:chOff x="0" y="0"/>
          <a:chExt cx="0" cy="0"/>
        </a:xfrm>
      </p:grpSpPr>
      <p:sp>
        <p:nvSpPr>
          <p:cNvPr id="190" name="Google Shape;190;p4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1" name="Google Shape;191;p4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2" name="Google Shape;192;p4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3" name="Google Shape;193;p4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4" name="Google Shape;194;p4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5" name="Google Shape;195;p4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196" name="Shape 196"/>
        <p:cNvGrpSpPr/>
        <p:nvPr/>
      </p:nvGrpSpPr>
      <p:grpSpPr>
        <a:xfrm>
          <a:off x="0" y="0"/>
          <a:ext cx="0" cy="0"/>
          <a:chOff x="0" y="0"/>
          <a:chExt cx="0" cy="0"/>
        </a:xfrm>
      </p:grpSpPr>
      <p:sp>
        <p:nvSpPr>
          <p:cNvPr id="197" name="Google Shape;197;p4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8" name="Google Shape;198;p41"/>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9" name="Google Shape;199;p41"/>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41"/>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01" name="Google Shape;201;p41"/>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02" name="Google Shape;202;p41"/>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623888" y="1709743"/>
            <a:ext cx="78867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5"/>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3" name="Google Shape;23;p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7" name="Shape 207"/>
        <p:cNvGrpSpPr/>
        <p:nvPr/>
      </p:nvGrpSpPr>
      <p:grpSpPr>
        <a:xfrm>
          <a:off x="0" y="0"/>
          <a:ext cx="0" cy="0"/>
          <a:chOff x="0" y="0"/>
          <a:chExt cx="0" cy="0"/>
        </a:xfrm>
      </p:grpSpPr>
      <p:sp>
        <p:nvSpPr>
          <p:cNvPr id="208" name="Google Shape;208;p43"/>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09" name="Google Shape;209;p43"/>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10" name="Google Shape;210;p4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1" name="Shape 211"/>
        <p:cNvGrpSpPr/>
        <p:nvPr/>
      </p:nvGrpSpPr>
      <p:grpSpPr>
        <a:xfrm>
          <a:off x="0" y="0"/>
          <a:ext cx="0" cy="0"/>
          <a:chOff x="0" y="0"/>
          <a:chExt cx="0" cy="0"/>
        </a:xfrm>
      </p:grpSpPr>
      <p:sp>
        <p:nvSpPr>
          <p:cNvPr id="212" name="Google Shape;212;p44"/>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3" name="Google Shape;213;p44"/>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4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5" name="Shape 215"/>
        <p:cNvGrpSpPr/>
        <p:nvPr/>
      </p:nvGrpSpPr>
      <p:grpSpPr>
        <a:xfrm>
          <a:off x="0" y="0"/>
          <a:ext cx="0" cy="0"/>
          <a:chOff x="0" y="0"/>
          <a:chExt cx="0" cy="0"/>
        </a:xfrm>
      </p:grpSpPr>
      <p:sp>
        <p:nvSpPr>
          <p:cNvPr id="216" name="Google Shape;216;p4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7" name="Google Shape;217;p4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8" name="Shape 218"/>
        <p:cNvGrpSpPr/>
        <p:nvPr/>
      </p:nvGrpSpPr>
      <p:grpSpPr>
        <a:xfrm>
          <a:off x="0" y="0"/>
          <a:ext cx="0" cy="0"/>
          <a:chOff x="0" y="0"/>
          <a:chExt cx="0" cy="0"/>
        </a:xfrm>
      </p:grpSpPr>
      <p:sp>
        <p:nvSpPr>
          <p:cNvPr id="219" name="Google Shape;219;p46"/>
          <p:cNvSpPr txBox="1"/>
          <p:nvPr>
            <p:ph type="title"/>
          </p:nvPr>
        </p:nvSpPr>
        <p:spPr>
          <a:xfrm>
            <a:off x="623888" y="1709743"/>
            <a:ext cx="78867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0" name="Google Shape;220;p46"/>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21" name="Google Shape;221;p4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22" name="Shape 222"/>
        <p:cNvGrpSpPr/>
        <p:nvPr/>
      </p:nvGrpSpPr>
      <p:grpSpPr>
        <a:xfrm>
          <a:off x="0" y="0"/>
          <a:ext cx="0" cy="0"/>
          <a:chOff x="0" y="0"/>
          <a:chExt cx="0" cy="0"/>
        </a:xfrm>
      </p:grpSpPr>
      <p:sp>
        <p:nvSpPr>
          <p:cNvPr id="223" name="Google Shape;223;p47"/>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
        <p:nvSpPr>
          <p:cNvPr id="224" name="Google Shape;224;p4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47"/>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26" name="Shape 226"/>
        <p:cNvGrpSpPr/>
        <p:nvPr/>
      </p:nvGrpSpPr>
      <p:grpSpPr>
        <a:xfrm>
          <a:off x="0" y="0"/>
          <a:ext cx="0" cy="0"/>
          <a:chOff x="0" y="0"/>
          <a:chExt cx="0" cy="0"/>
        </a:xfrm>
      </p:grpSpPr>
      <p:sp>
        <p:nvSpPr>
          <p:cNvPr id="227" name="Google Shape;227;p48"/>
          <p:cNvSpPr txBox="1"/>
          <p:nvPr>
            <p:ph idx="1" type="body"/>
          </p:nvPr>
        </p:nvSpPr>
        <p:spPr>
          <a:xfrm>
            <a:off x="457201" y="1354140"/>
            <a:ext cx="38862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8" name="Google Shape;228;p48"/>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p48"/>
          <p:cNvSpPr txBox="1"/>
          <p:nvPr>
            <p:ph idx="2" type="body"/>
          </p:nvPr>
        </p:nvSpPr>
        <p:spPr>
          <a:xfrm>
            <a:off x="4800600" y="1354140"/>
            <a:ext cx="40593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0" name="Google Shape;230;p48"/>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231" name="Shape 231"/>
        <p:cNvGrpSpPr/>
        <p:nvPr/>
      </p:nvGrpSpPr>
      <p:grpSpPr>
        <a:xfrm>
          <a:off x="0" y="0"/>
          <a:ext cx="0" cy="0"/>
          <a:chOff x="0" y="0"/>
          <a:chExt cx="0" cy="0"/>
        </a:xfrm>
      </p:grpSpPr>
      <p:sp>
        <p:nvSpPr>
          <p:cNvPr id="232" name="Google Shape;232;p49"/>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49"/>
          <p:cNvSpPr txBox="1"/>
          <p:nvPr>
            <p:ph idx="1" type="body"/>
          </p:nvPr>
        </p:nvSpPr>
        <p:spPr>
          <a:xfrm>
            <a:off x="453542" y="986177"/>
            <a:ext cx="8404800" cy="4032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4" name="Google Shape;234;p49"/>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35" name="Shape 235"/>
        <p:cNvGrpSpPr/>
        <p:nvPr/>
      </p:nvGrpSpPr>
      <p:grpSpPr>
        <a:xfrm>
          <a:off x="0" y="0"/>
          <a:ext cx="0" cy="0"/>
          <a:chOff x="0" y="0"/>
          <a:chExt cx="0" cy="0"/>
        </a:xfrm>
      </p:grpSpPr>
      <p:sp>
        <p:nvSpPr>
          <p:cNvPr id="236" name="Google Shape;236;p50"/>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7" name="Google Shape;237;p50"/>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8" name="Google Shape;238;p50"/>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9" name="Google Shape;239;p50"/>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40" name="Shape 240"/>
        <p:cNvGrpSpPr/>
        <p:nvPr/>
      </p:nvGrpSpPr>
      <p:grpSpPr>
        <a:xfrm>
          <a:off x="0" y="0"/>
          <a:ext cx="0" cy="0"/>
          <a:chOff x="0" y="0"/>
          <a:chExt cx="0" cy="0"/>
        </a:xfrm>
      </p:grpSpPr>
      <p:sp>
        <p:nvSpPr>
          <p:cNvPr id="241" name="Google Shape;241;p51"/>
          <p:cNvSpPr txBox="1"/>
          <p:nvPr>
            <p:ph type="title"/>
          </p:nvPr>
        </p:nvSpPr>
        <p:spPr>
          <a:xfrm>
            <a:off x="629841" y="365129"/>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42" name="Google Shape;242;p51"/>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43" name="Google Shape;243;p51"/>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4" name="Google Shape;244;p51"/>
          <p:cNvSpPr txBox="1"/>
          <p:nvPr>
            <p:ph idx="3" type="body"/>
          </p:nvPr>
        </p:nvSpPr>
        <p:spPr>
          <a:xfrm>
            <a:off x="4629152" y="1681163"/>
            <a:ext cx="38874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45" name="Google Shape;245;p51"/>
          <p:cNvSpPr txBox="1"/>
          <p:nvPr>
            <p:ph idx="4" type="body"/>
          </p:nvPr>
        </p:nvSpPr>
        <p:spPr>
          <a:xfrm>
            <a:off x="4629152" y="2505075"/>
            <a:ext cx="38874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6" name="Google Shape;246;p51"/>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7" name="Google Shape;247;p51"/>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8" name="Google Shape;248;p51"/>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9" name="Shape 249"/>
        <p:cNvGrpSpPr/>
        <p:nvPr/>
      </p:nvGrpSpPr>
      <p:grpSpPr>
        <a:xfrm>
          <a:off x="0" y="0"/>
          <a:ext cx="0" cy="0"/>
          <a:chOff x="0" y="0"/>
          <a:chExt cx="0" cy="0"/>
        </a:xfrm>
      </p:grpSpPr>
      <p:sp>
        <p:nvSpPr>
          <p:cNvPr id="250" name="Google Shape;250;p52"/>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1" name="Google Shape;251;p52"/>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2" name="Google Shape;252;p5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4" name="Shape 24"/>
        <p:cNvGrpSpPr/>
        <p:nvPr/>
      </p:nvGrpSpPr>
      <p:grpSpPr>
        <a:xfrm>
          <a:off x="0" y="0"/>
          <a:ext cx="0" cy="0"/>
          <a:chOff x="0" y="0"/>
          <a:chExt cx="0" cy="0"/>
        </a:xfrm>
      </p:grpSpPr>
      <p:sp>
        <p:nvSpPr>
          <p:cNvPr id="25" name="Google Shape;25;p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6"/>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28" name="Google Shape;28;p6"/>
          <p:cNvCxnSpPr/>
          <p:nvPr/>
        </p:nvCxnSpPr>
        <p:spPr>
          <a:xfrm>
            <a:off x="457200" y="1162755"/>
            <a:ext cx="840105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53" name="Shape 253"/>
        <p:cNvGrpSpPr/>
        <p:nvPr/>
      </p:nvGrpSpPr>
      <p:grpSpPr>
        <a:xfrm>
          <a:off x="0" y="0"/>
          <a:ext cx="0" cy="0"/>
          <a:chOff x="0" y="0"/>
          <a:chExt cx="0" cy="0"/>
        </a:xfrm>
      </p:grpSpPr>
      <p:sp>
        <p:nvSpPr>
          <p:cNvPr id="254" name="Google Shape;254;p53"/>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55" name="Google Shape;255;p53"/>
          <p:cNvSpPr txBox="1"/>
          <p:nvPr>
            <p:ph idx="1" type="body"/>
          </p:nvPr>
        </p:nvSpPr>
        <p:spPr>
          <a:xfrm>
            <a:off x="3887391" y="987430"/>
            <a:ext cx="4629300" cy="48735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6" name="Google Shape;256;p53"/>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257" name="Google Shape;257;p53"/>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8" name="Google Shape;258;p53"/>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9" name="Google Shape;259;p5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60" name="Shape 260"/>
        <p:cNvGrpSpPr/>
        <p:nvPr/>
      </p:nvGrpSpPr>
      <p:grpSpPr>
        <a:xfrm>
          <a:off x="0" y="0"/>
          <a:ext cx="0" cy="0"/>
          <a:chOff x="0" y="0"/>
          <a:chExt cx="0" cy="0"/>
        </a:xfrm>
      </p:grpSpPr>
      <p:sp>
        <p:nvSpPr>
          <p:cNvPr id="261" name="Google Shape;261;p54"/>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2" name="Google Shape;262;p54"/>
          <p:cNvSpPr/>
          <p:nvPr>
            <p:ph idx="2" type="pic"/>
          </p:nvPr>
        </p:nvSpPr>
        <p:spPr>
          <a:xfrm>
            <a:off x="3887391" y="987430"/>
            <a:ext cx="46293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63" name="Google Shape;263;p54"/>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264" name="Google Shape;264;p54"/>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5" name="Google Shape;265;p54"/>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6" name="Google Shape;266;p5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67" name="Shape 267"/>
        <p:cNvGrpSpPr/>
        <p:nvPr/>
      </p:nvGrpSpPr>
      <p:grpSpPr>
        <a:xfrm>
          <a:off x="0" y="0"/>
          <a:ext cx="0" cy="0"/>
          <a:chOff x="0" y="0"/>
          <a:chExt cx="0" cy="0"/>
        </a:xfrm>
      </p:grpSpPr>
      <p:sp>
        <p:nvSpPr>
          <p:cNvPr id="268" name="Google Shape;268;p5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9" name="Google Shape;269;p55"/>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0" name="Google Shape;270;p55"/>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1" name="Google Shape;271;p55"/>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2" name="Google Shape;272;p5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73" name="Google Shape;273;p55"/>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74" name="Shape 274"/>
        <p:cNvGrpSpPr/>
        <p:nvPr/>
      </p:nvGrpSpPr>
      <p:grpSpPr>
        <a:xfrm>
          <a:off x="0" y="0"/>
          <a:ext cx="0" cy="0"/>
          <a:chOff x="0" y="0"/>
          <a:chExt cx="0" cy="0"/>
        </a:xfrm>
      </p:grpSpPr>
      <p:sp>
        <p:nvSpPr>
          <p:cNvPr id="275" name="Google Shape;275;p56"/>
          <p:cNvSpPr txBox="1"/>
          <p:nvPr>
            <p:ph type="title"/>
          </p:nvPr>
        </p:nvSpPr>
        <p:spPr>
          <a:xfrm rot="5400000">
            <a:off x="4623601" y="2285275"/>
            <a:ext cx="5811900" cy="19716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6" name="Google Shape;276;p56"/>
          <p:cNvSpPr txBox="1"/>
          <p:nvPr>
            <p:ph idx="1" type="body"/>
          </p:nvPr>
        </p:nvSpPr>
        <p:spPr>
          <a:xfrm rot="5400000">
            <a:off x="623027" y="370675"/>
            <a:ext cx="5811900" cy="58008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7" name="Google Shape;277;p56"/>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8" name="Google Shape;278;p56"/>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9" name="Google Shape;279;p5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280" name="Shape 280"/>
        <p:cNvGrpSpPr/>
        <p:nvPr/>
      </p:nvGrpSpPr>
      <p:grpSpPr>
        <a:xfrm>
          <a:off x="0" y="0"/>
          <a:ext cx="0" cy="0"/>
          <a:chOff x="0" y="0"/>
          <a:chExt cx="0" cy="0"/>
        </a:xfrm>
      </p:grpSpPr>
      <p:sp>
        <p:nvSpPr>
          <p:cNvPr id="281" name="Google Shape;281;p57"/>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2" name="Google Shape;282;p5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3" name="Google Shape;283;p57"/>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4" name="Google Shape;284;p57"/>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5" name="Google Shape;285;p5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86" name="Google Shape;286;p57"/>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287" name="Shape 287"/>
        <p:cNvGrpSpPr/>
        <p:nvPr/>
      </p:nvGrpSpPr>
      <p:grpSpPr>
        <a:xfrm>
          <a:off x="0" y="0"/>
          <a:ext cx="0" cy="0"/>
          <a:chOff x="0" y="0"/>
          <a:chExt cx="0" cy="0"/>
        </a:xfrm>
      </p:grpSpPr>
      <p:sp>
        <p:nvSpPr>
          <p:cNvPr id="288" name="Google Shape;288;p5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9" name="Google Shape;289;p5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p58"/>
          <p:cNvSpPr txBox="1"/>
          <p:nvPr>
            <p:ph idx="2" type="body"/>
          </p:nvPr>
        </p:nvSpPr>
        <p:spPr>
          <a:xfrm>
            <a:off x="139016" y="5783638"/>
            <a:ext cx="2424900" cy="2304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58"/>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9" name="Shape 29"/>
        <p:cNvGrpSpPr/>
        <p:nvPr/>
      </p:nvGrpSpPr>
      <p:grpSpPr>
        <a:xfrm>
          <a:off x="0" y="0"/>
          <a:ext cx="0" cy="0"/>
          <a:chOff x="0" y="0"/>
          <a:chExt cx="0" cy="0"/>
        </a:xfrm>
      </p:grpSpPr>
      <p:sp>
        <p:nvSpPr>
          <p:cNvPr id="30" name="Google Shape;30;p7"/>
          <p:cNvSpPr txBox="1"/>
          <p:nvPr>
            <p:ph idx="1" type="body"/>
          </p:nvPr>
        </p:nvSpPr>
        <p:spPr>
          <a:xfrm>
            <a:off x="457201" y="1354140"/>
            <a:ext cx="3886201" cy="47720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7"/>
          <p:cNvSpPr txBox="1"/>
          <p:nvPr>
            <p:ph idx="2" type="body"/>
          </p:nvPr>
        </p:nvSpPr>
        <p:spPr>
          <a:xfrm>
            <a:off x="4800600" y="1354140"/>
            <a:ext cx="4059238" cy="47720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34" name="Google Shape;34;p7"/>
          <p:cNvCxnSpPr/>
          <p:nvPr/>
        </p:nvCxnSpPr>
        <p:spPr>
          <a:xfrm>
            <a:off x="457200" y="1162755"/>
            <a:ext cx="840105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35" name="Shape 35"/>
        <p:cNvGrpSpPr/>
        <p:nvPr/>
      </p:nvGrpSpPr>
      <p:grpSpPr>
        <a:xfrm>
          <a:off x="0" y="0"/>
          <a:ext cx="0" cy="0"/>
          <a:chOff x="0" y="0"/>
          <a:chExt cx="0" cy="0"/>
        </a:xfrm>
      </p:grpSpPr>
      <p:sp>
        <p:nvSpPr>
          <p:cNvPr id="36" name="Google Shape;36;p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8"/>
          <p:cNvSpPr txBox="1"/>
          <p:nvPr>
            <p:ph idx="1" type="body"/>
          </p:nvPr>
        </p:nvSpPr>
        <p:spPr>
          <a:xfrm>
            <a:off x="453542" y="986177"/>
            <a:ext cx="8404709" cy="4032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8" name="Google Shape;38;p8"/>
          <p:cNvCxnSpPr/>
          <p:nvPr/>
        </p:nvCxnSpPr>
        <p:spPr>
          <a:xfrm>
            <a:off x="457200" y="1501421"/>
            <a:ext cx="8401050" cy="0"/>
          </a:xfrm>
          <a:prstGeom prst="straightConnector1">
            <a:avLst/>
          </a:prstGeom>
          <a:noFill/>
          <a:ln cap="flat" cmpd="sng" w="12700">
            <a:solidFill>
              <a:schemeClr val="accent5"/>
            </a:solidFill>
            <a:prstDash val="solid"/>
            <a:miter lim="800000"/>
            <a:headEnd len="sm" w="sm" type="none"/>
            <a:tailEnd len="sm" w="sm" type="none"/>
          </a:ln>
        </p:spPr>
      </p:cxnSp>
      <p:sp>
        <p:nvSpPr>
          <p:cNvPr id="39" name="Google Shape;39;p8"/>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ferred text layout">
  <p:cSld name="Preferred text layout">
    <p:spTree>
      <p:nvGrpSpPr>
        <p:cNvPr id="40" name="Shape 40"/>
        <p:cNvGrpSpPr/>
        <p:nvPr/>
      </p:nvGrpSpPr>
      <p:grpSpPr>
        <a:xfrm>
          <a:off x="0" y="0"/>
          <a:ext cx="0" cy="0"/>
          <a:chOff x="0" y="0"/>
          <a:chExt cx="0" cy="0"/>
        </a:xfrm>
      </p:grpSpPr>
      <p:sp>
        <p:nvSpPr>
          <p:cNvPr id="41" name="Google Shape;41;p9"/>
          <p:cNvSpPr txBox="1"/>
          <p:nvPr>
            <p:ph idx="1" type="body"/>
          </p:nvPr>
        </p:nvSpPr>
        <p:spPr>
          <a:xfrm>
            <a:off x="457200" y="1354138"/>
            <a:ext cx="8401050" cy="4792662"/>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5000"/>
              </a:lnSpc>
              <a:spcBef>
                <a:spcPts val="600"/>
              </a:spcBef>
              <a:spcAft>
                <a:spcPts val="0"/>
              </a:spcAft>
              <a:buClr>
                <a:schemeClr val="dk1"/>
              </a:buClr>
              <a:buSzPts val="1620"/>
              <a:buFont typeface="Arial"/>
              <a:buNone/>
              <a:defRPr b="0" i="0" sz="18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1"/>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44" name="Google Shape;44;p9"/>
          <p:cNvCxnSpPr/>
          <p:nvPr/>
        </p:nvCxnSpPr>
        <p:spPr>
          <a:xfrm>
            <a:off x="457200" y="1066800"/>
            <a:ext cx="840105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 name="Shape 45"/>
        <p:cNvGrpSpPr/>
        <p:nvPr/>
      </p:nvGrpSpPr>
      <p:grpSpPr>
        <a:xfrm>
          <a:off x="0" y="0"/>
          <a:ext cx="0" cy="0"/>
          <a:chOff x="0" y="0"/>
          <a:chExt cx="0" cy="0"/>
        </a:xfrm>
      </p:grpSpPr>
      <p:sp>
        <p:nvSpPr>
          <p:cNvPr id="46" name="Google Shape;46;p10"/>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10"/>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10"/>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1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theme" Target="../theme/theme4.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theme" Target="../theme/theme1.xml"/><Relationship Id="rId23" Type="http://schemas.openxmlformats.org/officeDocument/2006/relationships/slideLayout" Target="../slideLayouts/slideLayout39.xml"/><Relationship Id="rId1" Type="http://schemas.openxmlformats.org/officeDocument/2006/relationships/image" Target="../media/image1.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4" name="Google Shape;104;p19"/>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03" name="Shape 203"/>
        <p:cNvGrpSpPr/>
        <p:nvPr/>
      </p:nvGrpSpPr>
      <p:grpSpPr>
        <a:xfrm>
          <a:off x="0" y="0"/>
          <a:ext cx="0" cy="0"/>
          <a:chOff x="0" y="0"/>
          <a:chExt cx="0" cy="0"/>
        </a:xfrm>
      </p:grpSpPr>
      <p:sp>
        <p:nvSpPr>
          <p:cNvPr id="204" name="Google Shape;204;p4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05" name="Google Shape;205;p4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6" name="Google Shape;206;p4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7.png"/><Relationship Id="rId4" Type="http://schemas.openxmlformats.org/officeDocument/2006/relationships/image" Target="../media/image16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66.jpg"/><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4.png"/><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7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www.youtube.com/watch?v=CZ3wIuvmHeM"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www.youtube.com/watch?v=iJVW7v8O9BU"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73.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9.png"/><Relationship Id="rId4" Type="http://schemas.openxmlformats.org/officeDocument/2006/relationships/image" Target="../media/image6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8.xml"/><Relationship Id="rId3" Type="http://schemas.openxmlformats.org/officeDocument/2006/relationships/image" Target="../media/image7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9.xml"/><Relationship Id="rId3"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0.xml"/><Relationship Id="rId3" Type="http://schemas.openxmlformats.org/officeDocument/2006/relationships/image" Target="../media/image7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1.xml"/><Relationship Id="rId3" Type="http://schemas.openxmlformats.org/officeDocument/2006/relationships/image" Target="../media/image8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3.xml"/><Relationship Id="rId3" Type="http://schemas.openxmlformats.org/officeDocument/2006/relationships/image" Target="../media/image8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4.xml"/><Relationship Id="rId3" Type="http://schemas.openxmlformats.org/officeDocument/2006/relationships/image" Target="../media/image8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5.xml"/><Relationship Id="rId3" Type="http://schemas.openxmlformats.org/officeDocument/2006/relationships/image" Target="../media/image10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6.xml"/><Relationship Id="rId3" Type="http://schemas.openxmlformats.org/officeDocument/2006/relationships/image" Target="../media/image8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0.xml"/><Relationship Id="rId3" Type="http://schemas.openxmlformats.org/officeDocument/2006/relationships/image" Target="../media/image8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1.xml"/><Relationship Id="rId3" Type="http://schemas.openxmlformats.org/officeDocument/2006/relationships/image" Target="../media/image9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2.xml"/><Relationship Id="rId3" Type="http://schemas.openxmlformats.org/officeDocument/2006/relationships/image" Target="../media/image8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6.xml"/><Relationship Id="rId3" Type="http://schemas.openxmlformats.org/officeDocument/2006/relationships/hyperlink" Target="https://github.com/abhikbanerjee/Kubernetes_Exercise_Files/blob/master/AWS_setup_files/Kubernetes_Setup_AWS.md"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7.xml"/><Relationship Id="rId3" Type="http://schemas.openxmlformats.org/officeDocument/2006/relationships/image" Target="../media/image15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8.xml"/><Relationship Id="rId3" Type="http://schemas.openxmlformats.org/officeDocument/2006/relationships/image" Target="../media/image92.png"/><Relationship Id="rId4" Type="http://schemas.openxmlformats.org/officeDocument/2006/relationships/image" Target="../media/image84.jpg"/><Relationship Id="rId5" Type="http://schemas.openxmlformats.org/officeDocument/2006/relationships/image" Target="../media/image90.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9.xml"/><Relationship Id="rId3" Type="http://schemas.openxmlformats.org/officeDocument/2006/relationships/image" Target="../media/image100.png"/><Relationship Id="rId4" Type="http://schemas.openxmlformats.org/officeDocument/2006/relationships/image" Target="../media/image94.png"/><Relationship Id="rId5" Type="http://schemas.openxmlformats.org/officeDocument/2006/relationships/image" Target="../media/image9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0.xml"/><Relationship Id="rId3" Type="http://schemas.openxmlformats.org/officeDocument/2006/relationships/image" Target="../media/image116.jpg"/><Relationship Id="rId4" Type="http://schemas.openxmlformats.org/officeDocument/2006/relationships/image" Target="../media/image9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1.xml"/><Relationship Id="rId3" Type="http://schemas.openxmlformats.org/officeDocument/2006/relationships/image" Target="../media/image97.jpg"/><Relationship Id="rId4" Type="http://schemas.openxmlformats.org/officeDocument/2006/relationships/image" Target="../media/image96.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3.xml"/><Relationship Id="rId3" Type="http://schemas.openxmlformats.org/officeDocument/2006/relationships/image" Target="../media/image95.gi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4.xml"/><Relationship Id="rId3" Type="http://schemas.openxmlformats.org/officeDocument/2006/relationships/image" Target="../media/image10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5.xml"/><Relationship Id="rId3" Type="http://schemas.openxmlformats.org/officeDocument/2006/relationships/image" Target="../media/image10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7.xml"/><Relationship Id="rId3" Type="http://schemas.openxmlformats.org/officeDocument/2006/relationships/image" Target="../media/image15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8.xml"/><Relationship Id="rId3" Type="http://schemas.openxmlformats.org/officeDocument/2006/relationships/image" Target="../media/image9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9.xml"/><Relationship Id="rId3" Type="http://schemas.openxmlformats.org/officeDocument/2006/relationships/image" Target="../media/image1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1.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tasks/configure-pod-container/configure-liveness-readiness-probes/"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docs/tasks/run-application/horizontal-pod-autoscale/" TargetMode="External"/><Relationship Id="rId11" Type="http://schemas.openxmlformats.org/officeDocument/2006/relationships/hyperlink" Target="https://kubernetes.io/docs/tasks/debug-application-cluster/resource-usage-monitoring/" TargetMode="External"/><Relationship Id="rId10" Type="http://schemas.openxmlformats.org/officeDocument/2006/relationships/hyperlink" Target="https://kubernetes.io/docs/tasks/run-application/rolling-update-replication-controller/" TargetMode="External"/><Relationship Id="rId13" Type="http://schemas.openxmlformats.org/officeDocument/2006/relationships/hyperlink" Target="https://kubernetes.io/docs/admin/authorization/" TargetMode="External"/><Relationship Id="rId12" Type="http://schemas.openxmlformats.org/officeDocument/2006/relationships/hyperlink" Target="https://kubernetes.io/docs/tasks/debug-application-cluster/debug-application-introspection/"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4.xml"/><Relationship Id="rId3" Type="http://schemas.openxmlformats.org/officeDocument/2006/relationships/image" Target="../media/image15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5.xml"/><Relationship Id="rId3" Type="http://schemas.openxmlformats.org/officeDocument/2006/relationships/image" Target="../media/image10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8.xml"/><Relationship Id="rId3" Type="http://schemas.openxmlformats.org/officeDocument/2006/relationships/image" Target="../media/image10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9.xml"/><Relationship Id="rId3" Type="http://schemas.openxmlformats.org/officeDocument/2006/relationships/image" Target="../media/image1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0.xml"/><Relationship Id="rId3" Type="http://schemas.openxmlformats.org/officeDocument/2006/relationships/image" Target="../media/image11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2.xml"/><Relationship Id="rId3" Type="http://schemas.openxmlformats.org/officeDocument/2006/relationships/image" Target="../media/image10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5.xml"/><Relationship Id="rId3" Type="http://schemas.openxmlformats.org/officeDocument/2006/relationships/image" Target="../media/image11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6.xml"/><Relationship Id="rId3" Type="http://schemas.openxmlformats.org/officeDocument/2006/relationships/hyperlink" Target="https://kubernetes.io/docs/concepts/services-networking/dns-pod-service/" TargetMode="External"/><Relationship Id="rId4" Type="http://schemas.openxmlformats.org/officeDocument/2006/relationships/hyperlink" Target="https://kubernetes.io/docs/tasks/access-application-cluster/web-ui-dashboard/" TargetMode="External"/><Relationship Id="rId5" Type="http://schemas.openxmlformats.org/officeDocument/2006/relationships/hyperlink" Target="https://kubernetes.io/docs/tasks/debug-application-cluster/resource-usage-monitoring/" TargetMode="External"/><Relationship Id="rId6" Type="http://schemas.openxmlformats.org/officeDocument/2006/relationships/hyperlink" Target="https://kubernetes.io/docs/concepts/cluster-administration/loggin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8.xml"/><Relationship Id="rId3" Type="http://schemas.openxmlformats.org/officeDocument/2006/relationships/image" Target="../media/image11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9.xml"/><Relationship Id="rId3" Type="http://schemas.openxmlformats.org/officeDocument/2006/relationships/image" Target="../media/image1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1.xml"/><Relationship Id="rId3" Type="http://schemas.openxmlformats.org/officeDocument/2006/relationships/image" Target="../media/image11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2.xml"/><Relationship Id="rId3" Type="http://schemas.openxmlformats.org/officeDocument/2006/relationships/image" Target="../media/image11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4.xml"/><Relationship Id="rId3" Type="http://schemas.openxmlformats.org/officeDocument/2006/relationships/image" Target="../media/image11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7.xml"/><Relationship Id="rId3" Type="http://schemas.openxmlformats.org/officeDocument/2006/relationships/hyperlink" Target="https://github.com/abhikbanerjee/Kubernetes_Exercise_Files/blob/master/AWS_rc_rs_deploy.md"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8.xml"/><Relationship Id="rId3" Type="http://schemas.openxmlformats.org/officeDocument/2006/relationships/image" Target="../media/image13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0.xml"/><Relationship Id="rId3" Type="http://schemas.openxmlformats.org/officeDocument/2006/relationships/image" Target="../media/image156.png"/><Relationship Id="rId4" Type="http://schemas.openxmlformats.org/officeDocument/2006/relationships/image" Target="../media/image158.png"/><Relationship Id="rId5" Type="http://schemas.openxmlformats.org/officeDocument/2006/relationships/image" Target="../media/image15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1.xml"/><Relationship Id="rId3" Type="http://schemas.openxmlformats.org/officeDocument/2006/relationships/hyperlink" Target="https://cloud.google.com/kubernetes-engine/docs/tutorials/http-balancer" TargetMode="External"/><Relationship Id="rId4" Type="http://schemas.openxmlformats.org/officeDocument/2006/relationships/hyperlink" Target="https://github.com/kubernetes/ingress-nginx" TargetMode="External"/><Relationship Id="rId5" Type="http://schemas.openxmlformats.org/officeDocument/2006/relationships/hyperlink" Target="https://github.com/heptio/contour" TargetMode="External"/><Relationship Id="rId6" Type="http://schemas.openxmlformats.org/officeDocument/2006/relationships/hyperlink" Target="https://istio.io/docs/tasks/traffic-management/ingress.html" TargetMode="External"/><Relationship Id="rId7" Type="http://schemas.openxmlformats.org/officeDocument/2006/relationships/image" Target="../media/image15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3.xml"/><Relationship Id="rId3" Type="http://schemas.openxmlformats.org/officeDocument/2006/relationships/image" Target="../media/image117.png"/><Relationship Id="rId4" Type="http://schemas.openxmlformats.org/officeDocument/2006/relationships/image" Target="../media/image12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6.xml"/><Relationship Id="rId3" Type="http://schemas.openxmlformats.org/officeDocument/2006/relationships/hyperlink" Target="https://github.com/abhikbanerjee/Kubernetes_Exercise_Files/blob/master/AWS_pod_deploy_service.md"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8.xml"/><Relationship Id="rId3" Type="http://schemas.openxmlformats.org/officeDocument/2006/relationships/image" Target="../media/image11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9.xml"/><Relationship Id="rId3" Type="http://schemas.openxmlformats.org/officeDocument/2006/relationships/image" Target="../media/image1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code.hootsuite.com/monolith-to-microservices/"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 Id="rId5" Type="http://schemas.openxmlformats.org/officeDocument/2006/relationships/hyperlink" Target="http://philcalcado.com/2015/09/08/how_we_ended_up_with_microservices.html" TargetMode="External"/><Relationship Id="rId6" Type="http://schemas.openxmlformats.org/officeDocument/2006/relationships/hyperlink" Target="https://thenewstack.io/led-amazon-microservices-architecture/" TargetMode="External"/><Relationship Id="rId7" Type="http://schemas.openxmlformats.org/officeDocument/2006/relationships/hyperlink" Target="http://slideshare.net/adrianco" TargetMode="External"/><Relationship Id="rId8" Type="http://schemas.openxmlformats.org/officeDocument/2006/relationships/hyperlink" Target="https://clusterhq.com/2016/03/22/microservices-spotify-petter-mahlen/" TargetMode="External"/><Relationship Id="rId10" Type="http://schemas.openxmlformats.org/officeDocument/2006/relationships/hyperlink" Target="https://architecht.io/box-co-founder-on-moving-to-microservices-and-the-promise-of-kubernetes-a49f01b1c0c0"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0.xml"/><Relationship Id="rId3" Type="http://schemas.openxmlformats.org/officeDocument/2006/relationships/hyperlink" Target="https://github.com/abhikbanerjee/Kubernetes_Exercise_Files/blob/master/AWS_labels_usage.md"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hyperlink" Target="https://github.com/shekhar2010us/microservices_kubernetes_docker" TargetMode="External"/><Relationship Id="rId4" Type="http://schemas.openxmlformats.org/officeDocument/2006/relationships/image" Target="../media/image12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 Id="rId3" Type="http://schemas.openxmlformats.org/officeDocument/2006/relationships/hyperlink" Target="https://github.com/shekhar2010us/microservices_kubernetes_docker/tree/master/productcatalogue" TargetMode="External"/><Relationship Id="rId4" Type="http://schemas.openxmlformats.org/officeDocument/2006/relationships/image" Target="../media/image12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hyperlink" Target="https://github.com/shekhar2010us/microservices_kubernetes_docker/tree/master/stockmanager" TargetMode="External"/><Relationship Id="rId4" Type="http://schemas.openxmlformats.org/officeDocument/2006/relationships/image" Target="../media/image12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hyperlink" Target="https://github.com/shekhar2010us/microservices_kubernetes_docker/tree/master/shopfront" TargetMode="External"/><Relationship Id="rId4" Type="http://schemas.openxmlformats.org/officeDocument/2006/relationships/image" Target="../media/image12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 Id="rId3" Type="http://schemas.openxmlformats.org/officeDocument/2006/relationships/hyperlink" Target="https://github.com/shekhar2010us/microservices_kubernetes_docker/blob/master/setup.md"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hyperlink" Target="https://github.com/shekhar2010us/microservices_kubernetes_docker/blob/master/setup.md" TargetMode="External"/><Relationship Id="rId4" Type="http://schemas.openxmlformats.org/officeDocument/2006/relationships/image" Target="../media/image4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8.xml"/><Relationship Id="rId3" Type="http://schemas.openxmlformats.org/officeDocument/2006/relationships/image" Target="../media/image73.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9.xml"/><Relationship Id="rId3" Type="http://schemas.openxmlformats.org/officeDocument/2006/relationships/image" Target="../media/image125.png"/><Relationship Id="rId4"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0.xml"/><Relationship Id="rId3" Type="http://schemas.openxmlformats.org/officeDocument/2006/relationships/image" Target="../media/image12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1.xml"/><Relationship Id="rId3" Type="http://schemas.openxmlformats.org/officeDocument/2006/relationships/image" Target="../media/image12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3.xml"/><Relationship Id="rId3" Type="http://schemas.openxmlformats.org/officeDocument/2006/relationships/image" Target="../media/image135.png"/><Relationship Id="rId4" Type="http://schemas.openxmlformats.org/officeDocument/2006/relationships/image" Target="../media/image129.png"/><Relationship Id="rId5" Type="http://schemas.openxmlformats.org/officeDocument/2006/relationships/image" Target="../media/image123.png"/><Relationship Id="rId6" Type="http://schemas.openxmlformats.org/officeDocument/2006/relationships/image" Target="../media/image13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4.xml"/><Relationship Id="rId3" Type="http://schemas.openxmlformats.org/officeDocument/2006/relationships/image" Target="../media/image13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5.xml"/><Relationship Id="rId3" Type="http://schemas.openxmlformats.org/officeDocument/2006/relationships/image" Target="../media/image13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6.xml"/><Relationship Id="rId3" Type="http://schemas.openxmlformats.org/officeDocument/2006/relationships/image" Target="../media/image13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7.xml"/><Relationship Id="rId3" Type="http://schemas.openxmlformats.org/officeDocument/2006/relationships/image" Target="../media/image13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8.xml"/><Relationship Id="rId3" Type="http://schemas.openxmlformats.org/officeDocument/2006/relationships/hyperlink" Target="https://github.com/abhikbanerjee/Kubernetes_Exercise_Files/blob/master/AWS_scaling_roll_out.md" TargetMode="External"/><Relationship Id="rId4" Type="http://schemas.openxmlformats.org/officeDocument/2006/relationships/hyperlink" Target="https://www.linkedin.com/learning/learning-kubernetes/next-steps" TargetMode="External"/><Relationship Id="rId5" Type="http://schemas.openxmlformats.org/officeDocument/2006/relationships/hyperlink" Target="https://container-solutions.com/kubernetes-deployment-strategies/" TargetMode="External"/><Relationship Id="rId6" Type="http://schemas.openxmlformats.org/officeDocument/2006/relationships/hyperlink" Target="https://github.com/ContainerSolutions/k8s-deployment-strategies" TargetMode="External"/><Relationship Id="rId7" Type="http://schemas.openxmlformats.org/officeDocument/2006/relationships/hyperlink" Target="https://container-solutions.com/deployment-strategies/"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9.xml"/><Relationship Id="rId3" Type="http://schemas.openxmlformats.org/officeDocument/2006/relationships/hyperlink" Target="https://www.linkedin.com/learning/learning-kubernetes/next-steps" TargetMode="External"/><Relationship Id="rId4" Type="http://schemas.openxmlformats.org/officeDocument/2006/relationships/hyperlink" Target="https://container-solutions.com/kubernetes-deployment-strategies/" TargetMode="External"/><Relationship Id="rId5" Type="http://schemas.openxmlformats.org/officeDocument/2006/relationships/hyperlink" Target="https://github.com/ContainerSolutions/k8s-deployment-strategies" TargetMode="External"/><Relationship Id="rId6" Type="http://schemas.openxmlformats.org/officeDocument/2006/relationships/hyperlink" Target="https://container-solutions.com/deployment-strategi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0.xml"/><Relationship Id="rId3" Type="http://schemas.openxmlformats.org/officeDocument/2006/relationships/image" Target="../media/image150.png"/><Relationship Id="rId4" Type="http://schemas.openxmlformats.org/officeDocument/2006/relationships/hyperlink" Target="https://github.com/abhikbanerjee/Kubernetes_Exercise_Files/blob/master/helper_yaml_files/guestbook.yaml" TargetMode="Externa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1.xml"/><Relationship Id="rId3" Type="http://schemas.openxmlformats.org/officeDocument/2006/relationships/image" Target="../media/image140.png"/><Relationship Id="rId4" Type="http://schemas.openxmlformats.org/officeDocument/2006/relationships/image" Target="../media/image14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2.xml"/><Relationship Id="rId3" Type="http://schemas.openxmlformats.org/officeDocument/2006/relationships/image" Target="../media/image16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3.xml"/><Relationship Id="rId3" Type="http://schemas.openxmlformats.org/officeDocument/2006/relationships/hyperlink" Target="https://raw.githubusercontent.com/abhikbanerjee/Kubernetes_Exercise_Files/master/helper_yaml_files/Ex_common_debugging/helloworld-with-bad-pod.yaml" TargetMode="Externa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4.xml"/><Relationship Id="rId3" Type="http://schemas.openxmlformats.org/officeDocument/2006/relationships/hyperlink" Target="https://kubernetes.io/docs/admin/kubelet/"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5.xml"/><Relationship Id="rId3" Type="http://schemas.openxmlformats.org/officeDocument/2006/relationships/hyperlink" Target="https://github.com/abhikbanerjee/Kubernetes_Exercise_Files/blob/master/AWS_liveness_readiness_probe.md" TargetMode="Externa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6.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7.xml"/><Relationship Id="rId3" Type="http://schemas.openxmlformats.org/officeDocument/2006/relationships/image" Target="../media/image136.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1.xml"/><Relationship Id="rId3" Type="http://schemas.openxmlformats.org/officeDocument/2006/relationships/hyperlink" Target="https://github.com/abhikbanerjee/Kubernetes_Exercise_Files/blob/master/helper_yaml_files/pvc.yaml" TargetMode="External"/><Relationship Id="rId4" Type="http://schemas.openxmlformats.org/officeDocument/2006/relationships/hyperlink" Target="https://github.com/abhikbanerjee/Kubernetes_Exercise_Files/blob/master/helper_yaml_files/deploy_pvc.yaml" TargetMode="External"/><Relationship Id="rId5" Type="http://schemas.openxmlformats.org/officeDocument/2006/relationships/image" Target="../media/image13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2.xml"/><Relationship Id="rId3" Type="http://schemas.openxmlformats.org/officeDocument/2006/relationships/hyperlink" Target="https://github.com/abhikbanerjee/Kubernetes_Exercise_Files/blob/master/AWS_Creating_Volume.md" TargetMode="External"/><Relationship Id="rId4" Type="http://schemas.openxmlformats.org/officeDocument/2006/relationships/hyperlink" Target="https://github.com/abhikbanerjee/Kubernetes_Exercise_Files/blob/master/AWS_Creating_Persistent_Volume.md"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4.xml"/><Relationship Id="rId3" Type="http://schemas.openxmlformats.org/officeDocument/2006/relationships/image" Target="../media/image143.png"/><Relationship Id="rId4" Type="http://schemas.openxmlformats.org/officeDocument/2006/relationships/image" Target="../media/image14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5.xml"/><Relationship Id="rId3" Type="http://schemas.openxmlformats.org/officeDocument/2006/relationships/hyperlink" Target="https://github.com/abhikbanerjee/Kubernetes_Exercise_Files/blob/master/AWS_Kubernetes_Logging.md"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6.xml"/><Relationship Id="rId3" Type="http://schemas.openxmlformats.org/officeDocument/2006/relationships/hyperlink" Target="https://github.com/abhikbanerjee/Kubernetes_Exercise_Files/blob/master/AWS_ElasticSearch_Kubernetes.md"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7.xml"/><Relationship Id="rId3" Type="http://schemas.openxmlformats.org/officeDocument/2006/relationships/hyperlink" Target="https://kubernetes.io/docs/concepts/workloads/controllers/jobs-run-to-completion/"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8.xml"/><Relationship Id="rId3" Type="http://schemas.openxmlformats.org/officeDocument/2006/relationships/image" Target="../media/image161.png"/><Relationship Id="rId4" Type="http://schemas.openxmlformats.org/officeDocument/2006/relationships/image" Target="../media/image165.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9.xml"/><Relationship Id="rId3" Type="http://schemas.openxmlformats.org/officeDocument/2006/relationships/hyperlink" Target="https://github.com/abhikbanerjee/Kubernetes_Exercise_Files/blob/master/AWS_job_cronjob.m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0.xml"/><Relationship Id="rId3" Type="http://schemas.openxmlformats.org/officeDocument/2006/relationships/image" Target="../media/image16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1.xml"/><Relationship Id="rId3" Type="http://schemas.openxmlformats.org/officeDocument/2006/relationships/hyperlink" Target="https://github.com/abhikbanerjee/Kubernetes_Exercise_Files/blob/master/AWS_Daemonset.md"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3.xml"/><Relationship Id="rId3" Type="http://schemas.openxmlformats.org/officeDocument/2006/relationships/image" Target="../media/image166.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4.xml"/><Relationship Id="rId3" Type="http://schemas.openxmlformats.org/officeDocument/2006/relationships/hyperlink" Target="https://github.com/abhikbanerjee/Kubernetes_Exercise_Files/blob/master/AWS_statefulsets.md" TargetMode="Externa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5.xml"/><Relationship Id="rId3" Type="http://schemas.openxmlformats.org/officeDocument/2006/relationships/image" Target="../media/image147.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6.xml"/><Relationship Id="rId3" Type="http://schemas.openxmlformats.org/officeDocument/2006/relationships/image" Target="../media/image14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8.xml"/><Relationship Id="rId3" Type="http://schemas.openxmlformats.org/officeDocument/2006/relationships/hyperlink" Target="https://12factor.net/" TargetMode="External"/><Relationship Id="rId4" Type="http://schemas.openxmlformats.org/officeDocument/2006/relationships/image" Target="../media/image14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0.xml"/><Relationship Id="rId3" Type="http://schemas.openxmlformats.org/officeDocument/2006/relationships/hyperlink" Target="https://github.com/abhikbanerjee/Kubernetes_Exercise_Files/blob/master/AWS_Application_Secrets.md"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1.xml"/><Relationship Id="rId3" Type="http://schemas.openxmlformats.org/officeDocument/2006/relationships/image" Target="../media/image146.png"/><Relationship Id="rId4" Type="http://schemas.openxmlformats.org/officeDocument/2006/relationships/image" Target="../media/image14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2.xml"/><Relationship Id="rId3" Type="http://schemas.openxmlformats.org/officeDocument/2006/relationships/image" Target="../media/image14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4.xml"/><Relationship Id="rId3" Type="http://schemas.openxmlformats.org/officeDocument/2006/relationships/hyperlink" Target="https://github.com/abhikbanerjee/Kubernetes_Exercise_Files/blob/master/AWS_configmap.md"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5.xml"/><Relationship Id="rId3" Type="http://schemas.openxmlformats.org/officeDocument/2006/relationships/hyperlink" Target="https://github.com/abhikbanerjee/Kubernetes_Exercise_Files/blob/master/AWS_setup_files/Kubernetes_Setup_AWS.md" TargetMode="External"/><Relationship Id="rId4" Type="http://schemas.openxmlformats.org/officeDocument/2006/relationships/image" Target="../media/image169.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6.xml"/><Relationship Id="rId3" Type="http://schemas.openxmlformats.org/officeDocument/2006/relationships/image" Target="../media/image170.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8.xml"/><Relationship Id="rId3" Type="http://schemas.openxmlformats.org/officeDocument/2006/relationships/image" Target="../media/image171.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9.xml"/><Relationship Id="rId3" Type="http://schemas.openxmlformats.org/officeDocument/2006/relationships/hyperlink" Target="https://github.com/abhikbanerjee/Kubernetes_Exercise_Files/blob/master/AWS_Configure_Prometheu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3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0.xml"/><Relationship Id="rId3" Type="http://schemas.openxmlformats.org/officeDocument/2006/relationships/image" Target="../media/image16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1.xml"/><Relationship Id="rId3" Type="http://schemas.openxmlformats.org/officeDocument/2006/relationships/image" Target="../media/image16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2.xml"/><Relationship Id="rId3" Type="http://schemas.openxmlformats.org/officeDocument/2006/relationships/image" Target="../media/image164.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3.xml"/><Relationship Id="rId3" Type="http://schemas.openxmlformats.org/officeDocument/2006/relationships/hyperlink" Target="https://kubernetes.io/docs/reference/access-authn-authz/admission-controllers/#what-does-each-admission-controller-do" TargetMode="Externa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4.xml"/><Relationship Id="rId3" Type="http://schemas.openxmlformats.org/officeDocument/2006/relationships/image" Target="../media/image153.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5.xml"/><Relationship Id="rId3" Type="http://schemas.openxmlformats.org/officeDocument/2006/relationships/hyperlink" Target="https://kubernetes.io/docs/concepts/policy/resource-quotas/" TargetMode="Externa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6.xml"/><Relationship Id="rId3" Type="http://schemas.openxmlformats.org/officeDocument/2006/relationships/hyperlink" Target="https://kubernetes.io/docs/reference/" TargetMode="External"/><Relationship Id="rId4" Type="http://schemas.openxmlformats.org/officeDocument/2006/relationships/hyperlink" Target="https://kubernetes.io/docs/concepts/" TargetMode="Externa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 Id="rId3" Type="http://schemas.openxmlformats.org/officeDocument/2006/relationships/hyperlink" Target="http://www.metricsthatmatter.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hyperlink" Target="https://flic.kr/p/nMWBk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jp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s://gist.github.com/chitchcock/128161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hyperlink" Target="https://www.amazon.com/dp/B01M332BN2/ref=dp-kindle-redirect?_encoding=UTF8&amp;btkr=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hyperlink" Target="http://blog.idonethis.com/two-pizza-team/" TargetMode="External"/><Relationship Id="rId4" Type="http://schemas.openxmlformats.org/officeDocument/2006/relationships/hyperlink" Target="http://itrevolution.com/conways-law/" TargetMode="External"/><Relationship Id="rId5" Type="http://schemas.openxmlformats.org/officeDocument/2006/relationships/image" Target="../media/image41.png"/><Relationship Id="rId6"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9.jpg"/><Relationship Id="rId4" Type="http://schemas.openxmlformats.org/officeDocument/2006/relationships/hyperlink" Target="https://thisiswhatgoodlookslike.com/2012/06/10/gartner-survey-shows-why-projects-fai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hyperlink" Target="https://github.com/shekhar2010us/microservices_monolithic_docker/blob/master/README.md" TargetMode="Externa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github.com/shekhar2010us/microservices_monolithic_docker/blob/master/setup_notes.m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github.com/shekhar2010us/microservices_monolithic_docker" TargetMode="Externa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png"/><Relationship Id="rId4" Type="http://schemas.openxmlformats.org/officeDocument/2006/relationships/image" Target="../media/image5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5.png"/><Relationship Id="rId4" Type="http://schemas.openxmlformats.org/officeDocument/2006/relationships/image" Target="../media/image54.png"/><Relationship Id="rId5"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hyperlink" Target="https://github.com/hashicorp/consul-templat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7.jpg"/><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1.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1.png"/><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9"/>
          <p:cNvSpPr txBox="1"/>
          <p:nvPr>
            <p:ph type="ctrTitle"/>
          </p:nvPr>
        </p:nvSpPr>
        <p:spPr>
          <a:xfrm>
            <a:off x="304800" y="3581400"/>
            <a:ext cx="8153400" cy="2387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6000"/>
              <a:buFont typeface="Calibri"/>
              <a:buNone/>
            </a:pPr>
            <a:r>
              <a:rPr b="1" i="0" lang="en-US" sz="6000" u="none" cap="none" strike="noStrike">
                <a:solidFill>
                  <a:schemeClr val="accent3"/>
                </a:solidFill>
                <a:latin typeface="Calibri"/>
                <a:ea typeface="Calibri"/>
                <a:cs typeface="Calibri"/>
                <a:sym typeface="Calibri"/>
              </a:rPr>
              <a:t>Microservices</a:t>
            </a:r>
            <a:br>
              <a:rPr b="1" i="0" lang="en-US" sz="6000" u="none" cap="none" strike="noStrike">
                <a:solidFill>
                  <a:schemeClr val="accent3"/>
                </a:solidFill>
                <a:latin typeface="Calibri"/>
                <a:ea typeface="Calibri"/>
                <a:cs typeface="Calibri"/>
                <a:sym typeface="Calibri"/>
              </a:rPr>
            </a:br>
            <a:r>
              <a:rPr b="1" i="0" lang="en-US" sz="6000" u="none" cap="none" strike="noStrike">
                <a:solidFill>
                  <a:schemeClr val="accent3"/>
                </a:solidFill>
                <a:latin typeface="Calibri"/>
                <a:ea typeface="Calibri"/>
                <a:cs typeface="Calibri"/>
                <a:sym typeface="Calibri"/>
              </a:rPr>
              <a:t>Engineering Boot Camp</a:t>
            </a:r>
            <a:endParaRPr/>
          </a:p>
        </p:txBody>
      </p:sp>
      <p:sp>
        <p:nvSpPr>
          <p:cNvPr id="297" name="Google Shape;297;p59"/>
          <p:cNvSpPr txBox="1"/>
          <p:nvPr>
            <p:ph idx="1" type="subTitle"/>
          </p:nvPr>
        </p:nvSpPr>
        <p:spPr>
          <a:xfrm>
            <a:off x="2057400" y="6019800"/>
            <a:ext cx="6858000" cy="720725"/>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chemeClr val="accent3"/>
              </a:buClr>
              <a:buSzPts val="1998"/>
              <a:buFont typeface="Noto Sans Symbols"/>
              <a:buNone/>
            </a:pPr>
            <a:r>
              <a:t/>
            </a:r>
            <a:endParaRPr b="1" i="0" sz="2220" u="none" cap="none" strike="noStrike">
              <a:solidFill>
                <a:schemeClr val="dk1"/>
              </a:solidFill>
              <a:latin typeface="Calibri"/>
              <a:ea typeface="Calibri"/>
              <a:cs typeface="Calibri"/>
              <a:sym typeface="Calibri"/>
            </a:endParaRPr>
          </a:p>
          <a:p>
            <a:pPr indent="0" lvl="0" marL="0" marR="0" rtl="0" algn="r">
              <a:lnSpc>
                <a:spcPct val="80000"/>
              </a:lnSpc>
              <a:spcBef>
                <a:spcPts val="444"/>
              </a:spcBef>
              <a:spcAft>
                <a:spcPts val="0"/>
              </a:spcAft>
              <a:buClr>
                <a:schemeClr val="accent3"/>
              </a:buClr>
              <a:buSzPts val="1998"/>
              <a:buFont typeface="Noto Sans Symbols"/>
              <a:buNone/>
            </a:pPr>
            <a:r>
              <a:rPr b="1" i="0" lang="en-US" sz="2220" u="none" cap="none" strike="noStrike">
                <a:solidFill>
                  <a:schemeClr val="dk1"/>
                </a:solidFill>
                <a:latin typeface="Calibri"/>
                <a:ea typeface="Calibri"/>
                <a:cs typeface="Calibri"/>
                <a:sym typeface="Calibri"/>
              </a:rPr>
              <a:t>64600M_3.0_2018</a:t>
            </a:r>
            <a:endParaRPr/>
          </a:p>
        </p:txBody>
      </p:sp>
      <p:pic>
        <p:nvPicPr>
          <p:cNvPr id="298" name="Google Shape;298;p59"/>
          <p:cNvPicPr preferRelativeResize="0"/>
          <p:nvPr/>
        </p:nvPicPr>
        <p:blipFill rotWithShape="1">
          <a:blip r:embed="rId3">
            <a:alphaModFix/>
          </a:blip>
          <a:srcRect b="0" l="0" r="0" t="0"/>
          <a:stretch/>
        </p:blipFill>
        <p:spPr>
          <a:xfrm>
            <a:off x="4953000" y="685800"/>
            <a:ext cx="4038600" cy="2648711"/>
          </a:xfrm>
          <a:prstGeom prst="rect">
            <a:avLst/>
          </a:prstGeom>
          <a:noFill/>
          <a:ln>
            <a:noFill/>
          </a:ln>
        </p:spPr>
      </p:pic>
      <p:pic>
        <p:nvPicPr>
          <p:cNvPr id="299" name="Google Shape;299;p59"/>
          <p:cNvPicPr preferRelativeResize="0"/>
          <p:nvPr/>
        </p:nvPicPr>
        <p:blipFill rotWithShape="1">
          <a:blip r:embed="rId4">
            <a:alphaModFix/>
          </a:blip>
          <a:srcRect b="0" l="0" r="0" t="0"/>
          <a:stretch/>
        </p:blipFill>
        <p:spPr>
          <a:xfrm>
            <a:off x="0" y="0"/>
            <a:ext cx="4709879" cy="40133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8"/>
          <p:cNvSpPr txBox="1"/>
          <p:nvPr>
            <p:ph type="title"/>
          </p:nvPr>
        </p:nvSpPr>
        <p:spPr>
          <a:xfrm>
            <a:off x="609600" y="-30163"/>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Context Switching is Expensive</a:t>
            </a:r>
            <a:endParaRPr/>
          </a:p>
        </p:txBody>
      </p:sp>
      <p:sp>
        <p:nvSpPr>
          <p:cNvPr id="382" name="Google Shape;382;p6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383" name="Google Shape;383;p68"/>
          <p:cNvSpPr txBox="1"/>
          <p:nvPr>
            <p:ph idx="1" type="body"/>
          </p:nvPr>
        </p:nvSpPr>
        <p:spPr>
          <a:xfrm>
            <a:off x="304800" y="1447800"/>
            <a:ext cx="4953000" cy="2183041"/>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According to the Software Engineering Institute at Carnegie Mellon University, </a:t>
            </a:r>
            <a:r>
              <a:rPr b="1" i="0" lang="en-US" sz="1400" u="none" cap="none" strike="noStrike">
                <a:solidFill>
                  <a:schemeClr val="dk1"/>
                </a:solidFill>
                <a:latin typeface="Calibri"/>
                <a:ea typeface="Calibri"/>
                <a:cs typeface="Calibri"/>
                <a:sym typeface="Calibri"/>
              </a:rPr>
              <a:t>context switching </a:t>
            </a:r>
            <a:r>
              <a:rPr b="0" i="0" lang="en-US" sz="1400" u="none" cap="none" strike="noStrike">
                <a:solidFill>
                  <a:schemeClr val="dk1"/>
                </a:solidFill>
                <a:latin typeface="Calibri"/>
                <a:ea typeface="Calibri"/>
                <a:cs typeface="Calibri"/>
                <a:sym typeface="Calibri"/>
              </a:rPr>
              <a:t>is </a:t>
            </a:r>
            <a:r>
              <a:rPr b="1" i="0" lang="en-US" sz="1400" u="none" cap="none" strike="noStrike">
                <a:solidFill>
                  <a:schemeClr val="dk1"/>
                </a:solidFill>
                <a:latin typeface="Calibri"/>
                <a:ea typeface="Calibri"/>
                <a:cs typeface="Calibri"/>
                <a:sym typeface="Calibri"/>
              </a:rPr>
              <a:t>extremely expensive. </a:t>
            </a:r>
            <a:endParaRPr/>
          </a:p>
          <a:p>
            <a:pPr indent="-457200" lvl="0" marL="457200" marR="0" rtl="0" algn="l">
              <a:lnSpc>
                <a:spcPct val="80000"/>
              </a:lnSpc>
              <a:spcBef>
                <a:spcPts val="60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Switching projects results in rapidly diminishing results</a:t>
            </a:r>
            <a:endParaRPr/>
          </a:p>
          <a:p>
            <a:pPr indent="-457200" lvl="0" marL="457200" marR="0" rtl="0" algn="l">
              <a:lnSpc>
                <a:spcPct val="80000"/>
              </a:lnSpc>
              <a:spcBef>
                <a:spcPts val="60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By implication, engineers manually tracking dependencies and switching to each manual task required for a specific service is similar in its impact on productivity</a:t>
            </a:r>
            <a:endParaRPr/>
          </a:p>
          <a:p>
            <a:pPr indent="-457200" lvl="0" marL="457200" marR="0" rtl="0" algn="l">
              <a:lnSpc>
                <a:spcPct val="80000"/>
              </a:lnSpc>
              <a:spcBef>
                <a:spcPts val="60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Given that dependencies assignments are clustered with dev leads handling 3-7 each, productivity can be heavily impacted</a:t>
            </a:r>
            <a:endParaRPr/>
          </a:p>
          <a:p>
            <a:pPr indent="-194310" lvl="0" marL="285750" marR="0" rtl="0" algn="l">
              <a:lnSpc>
                <a:spcPct val="80000"/>
              </a:lnSpc>
              <a:spcBef>
                <a:spcPts val="600"/>
              </a:spcBef>
              <a:spcAft>
                <a:spcPts val="0"/>
              </a:spcAft>
              <a:buClr>
                <a:schemeClr val="accent3"/>
              </a:buClr>
              <a:buSzPts val="1440"/>
              <a:buFont typeface="Arial"/>
              <a:buNone/>
            </a:pPr>
            <a:r>
              <a:t/>
            </a:r>
            <a:endParaRPr b="1" i="0" sz="1600" u="none" cap="none" strike="noStrike">
              <a:solidFill>
                <a:schemeClr val="dk1"/>
              </a:solidFill>
              <a:latin typeface="Calibri"/>
              <a:ea typeface="Calibri"/>
              <a:cs typeface="Calibri"/>
              <a:sym typeface="Calibri"/>
            </a:endParaRPr>
          </a:p>
          <a:p>
            <a:pPr indent="-365760" lvl="0" marL="457200" marR="0" rtl="0" algn="l">
              <a:lnSpc>
                <a:spcPct val="80000"/>
              </a:lnSpc>
              <a:spcBef>
                <a:spcPts val="320"/>
              </a:spcBef>
              <a:spcAft>
                <a:spcPts val="0"/>
              </a:spcAft>
              <a:buClr>
                <a:schemeClr val="accent3"/>
              </a:buClr>
              <a:buSzPts val="1440"/>
              <a:buFont typeface="Noto Sans Symbols"/>
              <a:buNone/>
            </a:pPr>
            <a:r>
              <a:t/>
            </a:r>
            <a:endParaRPr b="1" i="0" sz="1600" u="none" cap="none" strike="noStrike">
              <a:solidFill>
                <a:schemeClr val="dk1"/>
              </a:solidFill>
              <a:latin typeface="Calibri"/>
              <a:ea typeface="Calibri"/>
              <a:cs typeface="Calibri"/>
              <a:sym typeface="Calibri"/>
            </a:endParaRPr>
          </a:p>
        </p:txBody>
      </p:sp>
      <p:pic>
        <p:nvPicPr>
          <p:cNvPr descr="C:\Users\plamar\Desktop\first graphic_detrimentaleffectscontext.png" id="384" name="Google Shape;384;p68"/>
          <p:cNvPicPr preferRelativeResize="0"/>
          <p:nvPr/>
        </p:nvPicPr>
        <p:blipFill rotWithShape="1">
          <a:blip r:embed="rId3">
            <a:alphaModFix/>
          </a:blip>
          <a:srcRect b="0" l="0" r="0" t="0"/>
          <a:stretch/>
        </p:blipFill>
        <p:spPr>
          <a:xfrm>
            <a:off x="5256659" y="1417686"/>
            <a:ext cx="3861611" cy="2087357"/>
          </a:xfrm>
          <a:prstGeom prst="rect">
            <a:avLst/>
          </a:prstGeom>
          <a:noFill/>
          <a:ln>
            <a:noFill/>
          </a:ln>
        </p:spPr>
      </p:pic>
      <p:pic>
        <p:nvPicPr>
          <p:cNvPr descr="C:\Users\plamar\Desktop\secondgraphic_detrimentaleffectscontext.png" id="385" name="Google Shape;385;p68"/>
          <p:cNvPicPr preferRelativeResize="0"/>
          <p:nvPr/>
        </p:nvPicPr>
        <p:blipFill rotWithShape="1">
          <a:blip r:embed="rId4">
            <a:alphaModFix/>
          </a:blip>
          <a:srcRect b="0" l="0" r="0" t="0"/>
          <a:stretch/>
        </p:blipFill>
        <p:spPr>
          <a:xfrm>
            <a:off x="291548" y="3783241"/>
            <a:ext cx="4066437" cy="2198074"/>
          </a:xfrm>
          <a:prstGeom prst="rect">
            <a:avLst/>
          </a:prstGeom>
          <a:noFill/>
          <a:ln>
            <a:noFill/>
          </a:ln>
        </p:spPr>
      </p:pic>
      <p:sp>
        <p:nvSpPr>
          <p:cNvPr id="386" name="Google Shape;386;p68"/>
          <p:cNvSpPr txBox="1"/>
          <p:nvPr/>
        </p:nvSpPr>
        <p:spPr>
          <a:xfrm>
            <a:off x="4419600" y="3953127"/>
            <a:ext cx="4800600" cy="2075788"/>
          </a:xfrm>
          <a:prstGeom prst="rect">
            <a:avLst/>
          </a:prstGeom>
          <a:noFill/>
          <a:ln>
            <a:noFill/>
          </a:ln>
        </p:spPr>
        <p:txBody>
          <a:bodyPr anchorCtr="0" anchor="t" bIns="0" lIns="0" spcFirstLastPara="1" rIns="0" wrap="square" tIns="0">
            <a:noAutofit/>
          </a:bodyPr>
          <a:lstStyle/>
          <a:p>
            <a:pPr indent="-171450" lvl="0" marL="171450" marR="0" rtl="0" algn="l">
              <a:lnSpc>
                <a:spcPct val="95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At 2 different tasks or projects, an engineer is losing 20% of their time to overhead. At 3 overhead jumps to 40%.</a:t>
            </a:r>
            <a:endParaRPr/>
          </a:p>
          <a:p>
            <a:pPr indent="-171450" lvl="0" marL="171450" marR="0" rtl="0" algn="l">
              <a:lnSpc>
                <a:spcPct val="95000"/>
              </a:lnSpc>
              <a:spcBef>
                <a:spcPts val="12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Any value over 3 results in losing the majority of a resource’s time to overhead and context switching</a:t>
            </a:r>
            <a:endParaRPr/>
          </a:p>
          <a:p>
            <a:pPr indent="-171450" lvl="0" marL="171450" marR="0" rtl="0" algn="l">
              <a:lnSpc>
                <a:spcPct val="95000"/>
              </a:lnSpc>
              <a:spcBef>
                <a:spcPts val="12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Frequently, staff is assigned to multiple projects and jumps between meeting, reporting and development activities</a:t>
            </a:r>
            <a:endParaRPr/>
          </a:p>
          <a:p>
            <a:pPr indent="-209550" lvl="0" marL="285750" marR="0" rtl="0" algn="l">
              <a:lnSpc>
                <a:spcPct val="95000"/>
              </a:lnSpc>
              <a:spcBef>
                <a:spcPts val="1200"/>
              </a:spcBef>
              <a:spcAft>
                <a:spcPts val="0"/>
              </a:spcAft>
              <a:buClr>
                <a:schemeClr val="accent1"/>
              </a:buClr>
              <a:buSzPts val="1200"/>
              <a:buFont typeface="Arial"/>
              <a:buNone/>
            </a:pPr>
            <a:r>
              <a:t/>
            </a:r>
            <a:endParaRPr sz="1200">
              <a:solidFill>
                <a:schemeClr val="accent1"/>
              </a:solidFill>
              <a:latin typeface="Calibri"/>
              <a:ea typeface="Calibri"/>
              <a:cs typeface="Calibri"/>
              <a:sym typeface="Calibri"/>
            </a:endParaRPr>
          </a:p>
          <a:p>
            <a:pPr indent="-184150" lvl="0" marL="285750" marR="0" rtl="0" algn="l">
              <a:lnSpc>
                <a:spcPct val="95000"/>
              </a:lnSpc>
              <a:spcBef>
                <a:spcPts val="1200"/>
              </a:spcBef>
              <a:spcAft>
                <a:spcPts val="0"/>
              </a:spcAft>
              <a:buClr>
                <a:schemeClr val="accent1"/>
              </a:buClr>
              <a:buSzPts val="1600"/>
              <a:buFont typeface="Arial"/>
              <a:buNone/>
            </a:pPr>
            <a:r>
              <a:t/>
            </a:r>
            <a:endParaRPr sz="1600">
              <a:solidFill>
                <a:schemeClr val="accent1"/>
              </a:solidFill>
              <a:latin typeface="Calibri"/>
              <a:ea typeface="Calibri"/>
              <a:cs typeface="Calibri"/>
              <a:sym typeface="Calibri"/>
            </a:endParaRPr>
          </a:p>
          <a:p>
            <a:pPr indent="0" lvl="0" marL="0" marR="0" rtl="0" algn="l">
              <a:lnSpc>
                <a:spcPct val="95000"/>
              </a:lnSpc>
              <a:spcBef>
                <a:spcPts val="3000"/>
              </a:spcBef>
              <a:spcAft>
                <a:spcPts val="0"/>
              </a:spcAft>
              <a:buClr>
                <a:schemeClr val="accent1"/>
              </a:buClr>
              <a:buSzPts val="1600"/>
              <a:buFont typeface="Arial"/>
              <a:buNone/>
            </a:pPr>
            <a:r>
              <a:t/>
            </a:r>
            <a:endParaRPr sz="1600">
              <a:solidFill>
                <a:schemeClr val="accent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58"/>
          <p:cNvSpPr txBox="1"/>
          <p:nvPr>
            <p:ph idx="1" type="body"/>
          </p:nvPr>
        </p:nvSpPr>
        <p:spPr>
          <a:xfrm>
            <a:off x="205596" y="1524000"/>
            <a:ext cx="3667617" cy="390700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Addressing </a:t>
            </a:r>
            <a:r>
              <a:rPr b="1" i="0" lang="en-US" sz="2000" u="none" cap="none" strike="noStrike">
                <a:solidFill>
                  <a:schemeClr val="dk1"/>
                </a:solidFill>
                <a:latin typeface="Calibri"/>
                <a:ea typeface="Calibri"/>
                <a:cs typeface="Calibri"/>
                <a:sym typeface="Calibri"/>
              </a:rPr>
              <a:t>Technical Debt </a:t>
            </a:r>
            <a:r>
              <a:rPr b="0" i="0" lang="en-US" sz="2000" u="none" cap="none" strike="noStrike">
                <a:solidFill>
                  <a:schemeClr val="dk1"/>
                </a:solidFill>
                <a:latin typeface="Calibri"/>
                <a:ea typeface="Calibri"/>
                <a:cs typeface="Calibri"/>
                <a:sym typeface="Calibri"/>
              </a:rPr>
              <a:t>makes an </a:t>
            </a:r>
            <a:r>
              <a:rPr b="1" i="0" lang="en-US" sz="2000" u="none" cap="none" strike="noStrike">
                <a:solidFill>
                  <a:schemeClr val="dk1"/>
                </a:solidFill>
                <a:latin typeface="Calibri"/>
                <a:ea typeface="Calibri"/>
                <a:cs typeface="Calibri"/>
                <a:sym typeface="Calibri"/>
              </a:rPr>
              <a:t>assumption</a:t>
            </a:r>
            <a:r>
              <a:rPr b="0" i="0" lang="en-US" sz="2000" u="none" cap="none" strike="noStrike">
                <a:solidFill>
                  <a:schemeClr val="dk1"/>
                </a:solidFill>
                <a:latin typeface="Calibri"/>
                <a:ea typeface="Calibri"/>
                <a:cs typeface="Calibri"/>
                <a:sym typeface="Calibri"/>
              </a:rPr>
              <a:t> that the team will get a </a:t>
            </a:r>
            <a:r>
              <a:rPr b="1" i="0" lang="en-US" sz="2000" u="none" cap="none" strike="noStrike">
                <a:solidFill>
                  <a:schemeClr val="dk1"/>
                </a:solidFill>
                <a:latin typeface="Calibri"/>
                <a:ea typeface="Calibri"/>
                <a:cs typeface="Calibri"/>
                <a:sym typeface="Calibri"/>
              </a:rPr>
              <a:t>payoff</a:t>
            </a:r>
            <a:r>
              <a:rPr b="0" i="0" lang="en-US" sz="2000" u="none" cap="none" strike="noStrike">
                <a:solidFill>
                  <a:schemeClr val="dk1"/>
                </a:solidFill>
                <a:latin typeface="Calibri"/>
                <a:ea typeface="Calibri"/>
                <a:cs typeface="Calibri"/>
                <a:sym typeface="Calibri"/>
              </a:rPr>
              <a:t> on their </a:t>
            </a:r>
            <a:r>
              <a:rPr b="1" i="0" lang="en-US" sz="2000" u="none" cap="none" strike="noStrike">
                <a:solidFill>
                  <a:schemeClr val="dk1"/>
                </a:solidFill>
                <a:latin typeface="Calibri"/>
                <a:ea typeface="Calibri"/>
                <a:cs typeface="Calibri"/>
                <a:sym typeface="Calibri"/>
              </a:rPr>
              <a:t>investment</a:t>
            </a:r>
            <a:endParaRPr/>
          </a:p>
          <a:p>
            <a:pPr indent="-342900" lvl="0" marL="342900" marR="0" rtl="0" algn="l">
              <a:lnSpc>
                <a:spcPct val="90000"/>
              </a:lnSpc>
              <a:spcBef>
                <a:spcPts val="600"/>
              </a:spcBef>
              <a:spcAft>
                <a:spcPts val="0"/>
              </a:spcAft>
              <a:buClr>
                <a:schemeClr val="accent3"/>
              </a:buClr>
              <a:buSzPts val="1800"/>
              <a:buFont typeface="Arial"/>
              <a:buChar char="•"/>
            </a:pPr>
            <a:r>
              <a:rPr b="0" i="0" lang="en-US" sz="2000" u="none" cap="none" strike="noStrike">
                <a:solidFill>
                  <a:schemeClr val="dk1"/>
                </a:solidFill>
                <a:latin typeface="Calibri"/>
                <a:ea typeface="Calibri"/>
                <a:cs typeface="Calibri"/>
                <a:sym typeface="Calibri"/>
              </a:rPr>
              <a:t>Have more unit tests, helps in continuous deployment, helps in fast tracking of errors and building a resilient product – This reduces technical debt</a:t>
            </a:r>
            <a:endParaRPr/>
          </a:p>
          <a:p>
            <a:pPr indent="-342900" lvl="0" marL="342900" marR="0" rtl="0" algn="l">
              <a:lnSpc>
                <a:spcPct val="90000"/>
              </a:lnSpc>
              <a:spcBef>
                <a:spcPts val="600"/>
              </a:spcBef>
              <a:spcAft>
                <a:spcPts val="0"/>
              </a:spcAft>
              <a:buClr>
                <a:schemeClr val="accent3"/>
              </a:buClr>
              <a:buSzPts val="1800"/>
              <a:buFont typeface="Arial"/>
              <a:buChar char="•"/>
            </a:pPr>
            <a:r>
              <a:rPr b="0" i="0" lang="en-US" sz="2000" u="none" cap="none" strike="noStrike">
                <a:solidFill>
                  <a:schemeClr val="dk1"/>
                </a:solidFill>
                <a:latin typeface="Calibri"/>
                <a:ea typeface="Calibri"/>
                <a:cs typeface="Calibri"/>
                <a:sym typeface="Calibri"/>
              </a:rPr>
              <a:t>The interest from technical debt can be used to reduce even more technical debt (compounding)</a:t>
            </a:r>
            <a:endParaRPr b="1" i="0" sz="3200" u="none" cap="none" strike="noStrike">
              <a:solidFill>
                <a:schemeClr val="dk1"/>
              </a:solidFill>
              <a:latin typeface="Calibri"/>
              <a:ea typeface="Calibri"/>
              <a:cs typeface="Calibri"/>
              <a:sym typeface="Calibri"/>
            </a:endParaRPr>
          </a:p>
        </p:txBody>
      </p:sp>
      <p:sp>
        <p:nvSpPr>
          <p:cNvPr id="1098" name="Google Shape;1098;p158"/>
          <p:cNvSpPr txBox="1"/>
          <p:nvPr>
            <p:ph type="title"/>
          </p:nvPr>
        </p:nvSpPr>
        <p:spPr>
          <a:xfrm>
            <a:off x="473404" y="1524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Technical Debt Payback</a:t>
            </a:r>
            <a:endParaRPr/>
          </a:p>
        </p:txBody>
      </p:sp>
      <p:pic>
        <p:nvPicPr>
          <p:cNvPr id="1099" name="Google Shape;1099;p158"/>
          <p:cNvPicPr preferRelativeResize="0"/>
          <p:nvPr/>
        </p:nvPicPr>
        <p:blipFill rotWithShape="1">
          <a:blip r:embed="rId3">
            <a:alphaModFix/>
          </a:blip>
          <a:srcRect b="0" l="0" r="0" t="0"/>
          <a:stretch/>
        </p:blipFill>
        <p:spPr>
          <a:xfrm>
            <a:off x="3878964" y="2209800"/>
            <a:ext cx="5065273" cy="2696561"/>
          </a:xfrm>
          <a:prstGeom prst="rect">
            <a:avLst/>
          </a:prstGeom>
          <a:noFill/>
          <a:ln>
            <a:noFill/>
          </a:ln>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59"/>
          <p:cNvSpPr txBox="1"/>
          <p:nvPr>
            <p:ph idx="1" type="body"/>
          </p:nvPr>
        </p:nvSpPr>
        <p:spPr>
          <a:xfrm>
            <a:off x="424296" y="1229696"/>
            <a:ext cx="8401050" cy="230529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Coding Techniques to Improve Architecture Agility</a:t>
            </a:r>
            <a:endParaRPr/>
          </a:p>
          <a:p>
            <a:pPr indent="-342900" lvl="1" marL="342900" marR="0" rtl="0" algn="l">
              <a:lnSpc>
                <a:spcPct val="90000"/>
              </a:lnSpc>
              <a:spcBef>
                <a:spcPts val="1320"/>
              </a:spcBef>
              <a:spcAft>
                <a:spcPts val="0"/>
              </a:spcAft>
              <a:buClr>
                <a:schemeClr val="accent3"/>
              </a:buClr>
              <a:buSzPts val="1440"/>
              <a:buFont typeface="Arial"/>
              <a:buChar char="•"/>
            </a:pPr>
            <a:r>
              <a:rPr b="0" i="0" lang="en-US" sz="1600" u="none" cap="none" strike="noStrike">
                <a:solidFill>
                  <a:schemeClr val="dk1"/>
                </a:solidFill>
                <a:latin typeface="Calibri"/>
                <a:ea typeface="Calibri"/>
                <a:cs typeface="Calibri"/>
                <a:sym typeface="Calibri"/>
              </a:rPr>
              <a:t>Code Complexity – recommended about 20 lines per method </a:t>
            </a:r>
            <a:endParaRPr/>
          </a:p>
          <a:p>
            <a:pPr indent="-342900" lvl="1" marL="342900" marR="0" rtl="0" algn="l">
              <a:lnSpc>
                <a:spcPct val="90000"/>
              </a:lnSpc>
              <a:spcBef>
                <a:spcPts val="320"/>
              </a:spcBef>
              <a:spcAft>
                <a:spcPts val="0"/>
              </a:spcAft>
              <a:buClr>
                <a:schemeClr val="accent3"/>
              </a:buClr>
              <a:buSzPts val="1440"/>
              <a:buFont typeface="Arial"/>
              <a:buChar char="•"/>
            </a:pPr>
            <a:r>
              <a:rPr b="0" i="0" lang="en-US" sz="1600" u="none" cap="none" strike="noStrike">
                <a:solidFill>
                  <a:schemeClr val="dk1"/>
                </a:solidFill>
                <a:latin typeface="Calibri"/>
                <a:ea typeface="Calibri"/>
                <a:cs typeface="Calibri"/>
                <a:sym typeface="Calibri"/>
              </a:rPr>
              <a:t>Cyclomatic Complexity (# of linearly independent paths) – recommend keep it low</a:t>
            </a:r>
            <a:endParaRPr/>
          </a:p>
          <a:p>
            <a:pPr indent="-342900" lvl="1" marL="342900" marR="0" rtl="0" algn="l">
              <a:lnSpc>
                <a:spcPct val="90000"/>
              </a:lnSpc>
              <a:spcBef>
                <a:spcPts val="320"/>
              </a:spcBef>
              <a:spcAft>
                <a:spcPts val="0"/>
              </a:spcAft>
              <a:buClr>
                <a:schemeClr val="accent3"/>
              </a:buClr>
              <a:buSzPts val="1440"/>
              <a:buFont typeface="Arial"/>
              <a:buChar char="•"/>
            </a:pPr>
            <a:r>
              <a:rPr b="0" i="0" lang="en-US" sz="1600" u="none" cap="none" strike="noStrike">
                <a:solidFill>
                  <a:schemeClr val="dk1"/>
                </a:solidFill>
                <a:latin typeface="Calibri"/>
                <a:ea typeface="Calibri"/>
                <a:cs typeface="Calibri"/>
                <a:sym typeface="Calibri"/>
              </a:rPr>
              <a:t>Coupling (measure of how many classes a single class uses), keep it low</a:t>
            </a:r>
            <a:endParaRPr/>
          </a:p>
          <a:p>
            <a:pPr indent="-342900" lvl="1" marL="342900" marR="0" rtl="0" algn="l">
              <a:lnSpc>
                <a:spcPct val="90000"/>
              </a:lnSpc>
              <a:spcBef>
                <a:spcPts val="320"/>
              </a:spcBef>
              <a:spcAft>
                <a:spcPts val="0"/>
              </a:spcAft>
              <a:buClr>
                <a:schemeClr val="accent3"/>
              </a:buClr>
              <a:buSzPts val="1440"/>
              <a:buFont typeface="Arial"/>
              <a:buChar char="•"/>
            </a:pPr>
            <a:r>
              <a:rPr b="0" i="0" lang="en-US" sz="1600" u="none" cap="none" strike="noStrike">
                <a:solidFill>
                  <a:schemeClr val="dk1"/>
                </a:solidFill>
                <a:latin typeface="Calibri"/>
                <a:ea typeface="Calibri"/>
                <a:cs typeface="Calibri"/>
                <a:sym typeface="Calibri"/>
              </a:rPr>
              <a:t>Inheritance, no deeper than 6.</a:t>
            </a:r>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sp>
        <p:nvSpPr>
          <p:cNvPr id="1105" name="Google Shape;1105;p159"/>
          <p:cNvSpPr txBox="1"/>
          <p:nvPr>
            <p:ph type="title"/>
          </p:nvPr>
        </p:nvSpPr>
        <p:spPr>
          <a:xfrm>
            <a:off x="444088" y="142329"/>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Static Code Metrics </a:t>
            </a:r>
            <a:endParaRPr/>
          </a:p>
        </p:txBody>
      </p:sp>
      <p:pic>
        <p:nvPicPr>
          <p:cNvPr id="1106" name="Google Shape;1106;p159"/>
          <p:cNvPicPr preferRelativeResize="0"/>
          <p:nvPr/>
        </p:nvPicPr>
        <p:blipFill rotWithShape="1">
          <a:blip r:embed="rId3">
            <a:alphaModFix/>
          </a:blip>
          <a:srcRect b="0" l="0" r="0" t="0"/>
          <a:stretch/>
        </p:blipFill>
        <p:spPr>
          <a:xfrm>
            <a:off x="4773506" y="3422325"/>
            <a:ext cx="4051840" cy="2583782"/>
          </a:xfrm>
          <a:prstGeom prst="rect">
            <a:avLst/>
          </a:prstGeom>
          <a:noFill/>
          <a:ln>
            <a:noFill/>
          </a:ln>
        </p:spPr>
      </p:pic>
      <p:sp>
        <p:nvSpPr>
          <p:cNvPr id="1107" name="Google Shape;1107;p159"/>
          <p:cNvSpPr txBox="1"/>
          <p:nvPr/>
        </p:nvSpPr>
        <p:spPr>
          <a:xfrm>
            <a:off x="228600" y="3476681"/>
            <a:ext cx="227187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Cyclomatic Complexity</a:t>
            </a:r>
            <a:endParaRPr/>
          </a:p>
        </p:txBody>
      </p:sp>
      <p:sp>
        <p:nvSpPr>
          <p:cNvPr id="1108" name="Google Shape;1108;p159"/>
          <p:cNvSpPr txBox="1"/>
          <p:nvPr/>
        </p:nvSpPr>
        <p:spPr>
          <a:xfrm>
            <a:off x="4015470" y="3576104"/>
            <a:ext cx="227187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Class coupling example</a:t>
            </a:r>
            <a:endParaRPr/>
          </a:p>
        </p:txBody>
      </p:sp>
      <p:pic>
        <p:nvPicPr>
          <p:cNvPr id="1109" name="Google Shape;1109;p159"/>
          <p:cNvPicPr preferRelativeResize="0"/>
          <p:nvPr/>
        </p:nvPicPr>
        <p:blipFill rotWithShape="1">
          <a:blip r:embed="rId4">
            <a:alphaModFix/>
          </a:blip>
          <a:srcRect b="0" l="0" r="0" t="0"/>
          <a:stretch/>
        </p:blipFill>
        <p:spPr>
          <a:xfrm>
            <a:off x="1514081" y="3883881"/>
            <a:ext cx="1364288" cy="2122226"/>
          </a:xfrm>
          <a:prstGeom prst="rect">
            <a:avLst/>
          </a:prstGeom>
          <a:noFill/>
          <a:ln>
            <a:noFill/>
          </a:ln>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60"/>
          <p:cNvSpPr txBox="1"/>
          <p:nvPr>
            <p:ph type="title"/>
          </p:nvPr>
        </p:nvSpPr>
        <p:spPr>
          <a:xfrm>
            <a:off x="193868" y="387696"/>
            <a:ext cx="8396863" cy="67032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chemeClr val="accent3"/>
                </a:solidFill>
                <a:latin typeface="Calibri"/>
                <a:ea typeface="Calibri"/>
                <a:cs typeface="Calibri"/>
                <a:sym typeface="Calibri"/>
              </a:rPr>
              <a:t>EXTERNAL BENCHMARKS (Velocity &amp; Stability Metrics) </a:t>
            </a:r>
            <a:endParaRPr/>
          </a:p>
        </p:txBody>
      </p:sp>
      <p:pic>
        <p:nvPicPr>
          <p:cNvPr descr="C:\Users\plamar\Desktop\Puppet 2.PNG" id="1115" name="Google Shape;1115;p160"/>
          <p:cNvPicPr preferRelativeResize="0"/>
          <p:nvPr/>
        </p:nvPicPr>
        <p:blipFill rotWithShape="1">
          <a:blip r:embed="rId3">
            <a:alphaModFix/>
          </a:blip>
          <a:srcRect b="0" l="0" r="0" t="0"/>
          <a:stretch/>
        </p:blipFill>
        <p:spPr>
          <a:xfrm>
            <a:off x="0" y="1572826"/>
            <a:ext cx="7754588" cy="4049399"/>
          </a:xfrm>
          <a:prstGeom prst="rect">
            <a:avLst/>
          </a:prstGeom>
          <a:noFill/>
          <a:ln>
            <a:noFill/>
          </a:ln>
        </p:spPr>
      </p:pic>
      <p:sp>
        <p:nvSpPr>
          <p:cNvPr id="1116" name="Google Shape;1116;p160"/>
          <p:cNvSpPr/>
          <p:nvPr/>
        </p:nvSpPr>
        <p:spPr>
          <a:xfrm>
            <a:off x="7310055" y="1584438"/>
            <a:ext cx="1798320" cy="421591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000" u="sng">
                <a:solidFill>
                  <a:schemeClr val="dk1"/>
                </a:solidFill>
                <a:latin typeface="Arial"/>
                <a:ea typeface="Arial"/>
                <a:cs typeface="Arial"/>
                <a:sym typeface="Arial"/>
              </a:rPr>
              <a:t>Competitive Advantage</a:t>
            </a:r>
            <a:endParaRPr sz="11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950">
                <a:solidFill>
                  <a:schemeClr val="dk1"/>
                </a:solidFill>
                <a:latin typeface="Arial"/>
                <a:ea typeface="Arial"/>
                <a:cs typeface="Arial"/>
                <a:sym typeface="Arial"/>
              </a:rPr>
              <a:t>High performing teams are breaking away from the pack and the status quo of even three years ago is a dangerous assumption currently. </a:t>
            </a:r>
            <a:endParaRPr/>
          </a:p>
          <a:p>
            <a:pPr indent="0" lvl="0" marL="0" marR="0" rtl="0" algn="l">
              <a:lnSpc>
                <a:spcPct val="115000"/>
              </a:lnSpc>
              <a:spcBef>
                <a:spcPts val="300"/>
              </a:spcBef>
              <a:spcAft>
                <a:spcPts val="0"/>
              </a:spcAft>
              <a:buNone/>
            </a:pPr>
            <a:r>
              <a:rPr lang="en-US" sz="950">
                <a:solidFill>
                  <a:schemeClr val="dk1"/>
                </a:solidFill>
                <a:latin typeface="Arial"/>
                <a:ea typeface="Arial"/>
                <a:cs typeface="Arial"/>
                <a:sym typeface="Arial"/>
              </a:rPr>
              <a:t> </a:t>
            </a:r>
            <a:endParaRPr/>
          </a:p>
          <a:p>
            <a:pPr indent="0" lvl="0" marL="0" marR="0" rtl="0" algn="l">
              <a:lnSpc>
                <a:spcPct val="115000"/>
              </a:lnSpc>
              <a:spcBef>
                <a:spcPts val="300"/>
              </a:spcBef>
              <a:spcAft>
                <a:spcPts val="0"/>
              </a:spcAft>
              <a:buNone/>
            </a:pPr>
            <a:r>
              <a:rPr i="1" lang="en-US" sz="950">
                <a:solidFill>
                  <a:schemeClr val="dk1"/>
                </a:solidFill>
                <a:latin typeface="Arial"/>
                <a:ea typeface="Arial"/>
                <a:cs typeface="Arial"/>
                <a:sym typeface="Arial"/>
              </a:rPr>
              <a:t>A team which had state of the art development practices as recently as 3 years ago can find themselves outpaced by competition today.</a:t>
            </a:r>
            <a:endParaRPr sz="950">
              <a:solidFill>
                <a:schemeClr val="dk1"/>
              </a:solidFill>
              <a:latin typeface="Arial"/>
              <a:ea typeface="Arial"/>
              <a:cs typeface="Arial"/>
              <a:sym typeface="Arial"/>
            </a:endParaRPr>
          </a:p>
          <a:p>
            <a:pPr indent="0" lvl="0" marL="0" marR="0" rtl="0" algn="l">
              <a:lnSpc>
                <a:spcPct val="115000"/>
              </a:lnSpc>
              <a:spcBef>
                <a:spcPts val="300"/>
              </a:spcBef>
              <a:spcAft>
                <a:spcPts val="0"/>
              </a:spcAft>
              <a:buNone/>
            </a:pPr>
            <a:r>
              <a:rPr i="1" lang="en-US" sz="9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pic>
        <p:nvPicPr>
          <p:cNvPr descr="C:\Users\plamar\Desktop\Capture.PNG" id="1117" name="Google Shape;1117;p160"/>
          <p:cNvPicPr preferRelativeResize="0"/>
          <p:nvPr/>
        </p:nvPicPr>
        <p:blipFill rotWithShape="1">
          <a:blip r:embed="rId4">
            <a:alphaModFix/>
          </a:blip>
          <a:srcRect b="0" l="0" r="0" t="0"/>
          <a:stretch/>
        </p:blipFill>
        <p:spPr>
          <a:xfrm>
            <a:off x="7333806" y="3061052"/>
            <a:ext cx="1762695" cy="2374137"/>
          </a:xfrm>
          <a:prstGeom prst="rect">
            <a:avLst/>
          </a:prstGeom>
          <a:noFill/>
          <a:ln>
            <a:noFill/>
          </a:ln>
        </p:spPr>
      </p:pic>
      <p:sp>
        <p:nvSpPr>
          <p:cNvPr id="1118" name="Google Shape;1118;p160"/>
          <p:cNvSpPr txBox="1"/>
          <p:nvPr/>
        </p:nvSpPr>
        <p:spPr>
          <a:xfrm>
            <a:off x="69391" y="5578895"/>
            <a:ext cx="2121359"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800">
                <a:solidFill>
                  <a:srgbClr val="595959"/>
                </a:solidFill>
                <a:latin typeface="Arial"/>
                <a:ea typeface="Arial"/>
                <a:cs typeface="Arial"/>
                <a:sym typeface="Arial"/>
              </a:rPr>
              <a:t>* Source: Puppet Labs Report</a:t>
            </a:r>
            <a:endParaRPr/>
          </a:p>
        </p:txBody>
      </p:sp>
      <p:cxnSp>
        <p:nvCxnSpPr>
          <p:cNvPr id="1119" name="Google Shape;1119;p160"/>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61"/>
          <p:cNvSpPr txBox="1"/>
          <p:nvPr>
            <p:ph type="title"/>
          </p:nvPr>
        </p:nvSpPr>
        <p:spPr>
          <a:xfrm>
            <a:off x="274235" y="170441"/>
            <a:ext cx="8503075" cy="84504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Like Inflation, technical debt can be gauged by a basket of indicators</a:t>
            </a:r>
            <a:endParaRPr b="1" i="0" sz="3240" u="none" cap="none" strike="noStrike">
              <a:solidFill>
                <a:schemeClr val="accent3"/>
              </a:solidFill>
              <a:latin typeface="Calibri"/>
              <a:ea typeface="Calibri"/>
              <a:cs typeface="Calibri"/>
              <a:sym typeface="Calibri"/>
            </a:endParaRPr>
          </a:p>
        </p:txBody>
      </p:sp>
      <p:sp>
        <p:nvSpPr>
          <p:cNvPr id="1125" name="Google Shape;1125;p161"/>
          <p:cNvSpPr txBox="1"/>
          <p:nvPr/>
        </p:nvSpPr>
        <p:spPr>
          <a:xfrm>
            <a:off x="424296" y="1229696"/>
            <a:ext cx="8353015" cy="759130"/>
          </a:xfrm>
          <a:prstGeom prst="rect">
            <a:avLst/>
          </a:prstGeom>
          <a:noFill/>
          <a:ln>
            <a:noFill/>
          </a:ln>
        </p:spPr>
        <p:txBody>
          <a:bodyPr anchorCtr="0" anchor="t" bIns="0" lIns="0" spcFirstLastPara="1" rIns="0" wrap="square" tIns="0">
            <a:noAutofit/>
          </a:bodyPr>
          <a:lstStyle/>
          <a:p>
            <a:pPr indent="0" lvl="1" marL="0" marR="0" rtl="0" algn="l">
              <a:lnSpc>
                <a:spcPct val="95000"/>
              </a:lnSpc>
              <a:spcBef>
                <a:spcPts val="0"/>
              </a:spcBef>
              <a:spcAft>
                <a:spcPts val="0"/>
              </a:spcAft>
              <a:buClr>
                <a:schemeClr val="accent1"/>
              </a:buClr>
              <a:buSzPts val="2000"/>
              <a:buFont typeface="Arial"/>
              <a:buNone/>
            </a:pPr>
            <a:r>
              <a:rPr b="0" i="0" lang="en-US" sz="2000" u="none" cap="none" strike="noStrike">
                <a:solidFill>
                  <a:schemeClr val="dk1"/>
                </a:solidFill>
                <a:latin typeface="Calibri"/>
                <a:ea typeface="Calibri"/>
                <a:cs typeface="Calibri"/>
                <a:sym typeface="Calibri"/>
              </a:rPr>
              <a:t>If a theoretical </a:t>
            </a:r>
            <a:r>
              <a:rPr b="1" i="0" lang="en-US" sz="2000" u="none" cap="none" strike="noStrike">
                <a:solidFill>
                  <a:schemeClr val="dk1"/>
                </a:solidFill>
                <a:latin typeface="Calibri"/>
                <a:ea typeface="Calibri"/>
                <a:cs typeface="Calibri"/>
                <a:sym typeface="Calibri"/>
              </a:rPr>
              <a:t>team</a:t>
            </a:r>
            <a:r>
              <a:rPr b="0" i="0" lang="en-US" sz="2000" u="none" cap="none" strike="noStrike">
                <a:solidFill>
                  <a:schemeClr val="dk1"/>
                </a:solidFill>
                <a:latin typeface="Calibri"/>
                <a:ea typeface="Calibri"/>
                <a:cs typeface="Calibri"/>
                <a:sym typeface="Calibri"/>
              </a:rPr>
              <a:t> spent </a:t>
            </a:r>
            <a:r>
              <a:rPr b="1" i="0" lang="en-US" sz="2000" u="none" cap="none" strike="noStrike">
                <a:solidFill>
                  <a:schemeClr val="dk1"/>
                </a:solidFill>
                <a:latin typeface="Calibri"/>
                <a:ea typeface="Calibri"/>
                <a:cs typeface="Calibri"/>
                <a:sym typeface="Calibri"/>
              </a:rPr>
              <a:t>zero time</a:t>
            </a:r>
            <a:r>
              <a:rPr b="0" i="0" lang="en-US" sz="2000" u="none" cap="none" strike="noStrike">
                <a:solidFill>
                  <a:schemeClr val="dk1"/>
                </a:solidFill>
                <a:latin typeface="Calibri"/>
                <a:ea typeface="Calibri"/>
                <a:cs typeface="Calibri"/>
                <a:sym typeface="Calibri"/>
              </a:rPr>
              <a:t> addressing </a:t>
            </a:r>
            <a:r>
              <a:rPr b="1" i="0" lang="en-US" sz="2000" u="none" cap="none" strike="noStrike">
                <a:solidFill>
                  <a:schemeClr val="dk1"/>
                </a:solidFill>
                <a:latin typeface="Calibri"/>
                <a:ea typeface="Calibri"/>
                <a:cs typeface="Calibri"/>
                <a:sym typeface="Calibri"/>
              </a:rPr>
              <a:t>technical debt</a:t>
            </a:r>
            <a:r>
              <a:rPr b="0" i="0" lang="en-US" sz="2000" u="none" cap="none" strike="noStrike">
                <a:solidFill>
                  <a:schemeClr val="dk1"/>
                </a:solidFill>
                <a:latin typeface="Calibri"/>
                <a:ea typeface="Calibri"/>
                <a:cs typeface="Calibri"/>
                <a:sym typeface="Calibri"/>
              </a:rPr>
              <a:t>, we would expect these </a:t>
            </a:r>
            <a:r>
              <a:rPr b="1" i="0" lang="en-US" sz="2000" u="none" cap="none" strike="noStrike">
                <a:solidFill>
                  <a:schemeClr val="dk1"/>
                </a:solidFill>
                <a:latin typeface="Calibri"/>
                <a:ea typeface="Calibri"/>
                <a:cs typeface="Calibri"/>
                <a:sym typeface="Calibri"/>
              </a:rPr>
              <a:t>thresholds</a:t>
            </a:r>
            <a:r>
              <a:rPr b="0" i="0" lang="en-US" sz="2000" u="none" cap="none" strike="noStrike">
                <a:solidFill>
                  <a:schemeClr val="dk1"/>
                </a:solidFill>
                <a:latin typeface="Calibri"/>
                <a:ea typeface="Calibri"/>
                <a:cs typeface="Calibri"/>
                <a:sym typeface="Calibri"/>
              </a:rPr>
              <a:t> to be crossed</a:t>
            </a:r>
            <a:endParaRPr/>
          </a:p>
          <a:p>
            <a:pPr indent="-184150" lvl="1" marL="285750" marR="0" rtl="0" algn="l">
              <a:lnSpc>
                <a:spcPct val="95000"/>
              </a:lnSpc>
              <a:spcBef>
                <a:spcPts val="600"/>
              </a:spcBef>
              <a:spcAft>
                <a:spcPts val="0"/>
              </a:spcAft>
              <a:buClr>
                <a:schemeClr val="accent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6" name="Google Shape;1126;p161"/>
          <p:cNvSpPr txBox="1"/>
          <p:nvPr/>
        </p:nvSpPr>
        <p:spPr>
          <a:xfrm>
            <a:off x="5181821" y="1976526"/>
            <a:ext cx="3158490"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Code Velocity</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Lead (Cycle) time &lt;= 6 weeks</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Deployments per month &gt;= 2</a:t>
            </a:r>
            <a:endParaRPr/>
          </a:p>
          <a:p>
            <a:pPr indent="-184150" lvl="1" marL="28575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Code Stability</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Uptime &gt;= 99.9 %</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Mean Time To Recovery &lt;= 4 hours</a:t>
            </a:r>
            <a:endParaRPr/>
          </a:p>
          <a:p>
            <a:pPr indent="-184150" lvl="1" marL="28575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rPr b="0" i="0" lang="en-US" sz="1600" u="none" cap="none" strike="noStrike">
                <a:solidFill>
                  <a:schemeClr val="dk1"/>
                </a:solidFill>
                <a:latin typeface="Arial"/>
                <a:ea typeface="Arial"/>
                <a:cs typeface="Arial"/>
                <a:sym typeface="Arial"/>
              </a:rPr>
              <a:t>Tests</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Unit Coverage &gt;= 80%</a:t>
            </a:r>
            <a:endParaRPr/>
          </a:p>
          <a:p>
            <a:pPr indent="-184150" lvl="1" marL="28575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127" name="Google Shape;1127;p161"/>
          <p:cNvSpPr txBox="1"/>
          <p:nvPr/>
        </p:nvSpPr>
        <p:spPr>
          <a:xfrm>
            <a:off x="251475" y="1980623"/>
            <a:ext cx="4493346"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Static Code Metrics</a:t>
            </a:r>
            <a:endParaRPr/>
          </a:p>
          <a:p>
            <a:pPr indent="-342900" lvl="1"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Code Complexity  =&lt;20 lines per method </a:t>
            </a:r>
            <a:endParaRPr/>
          </a:p>
          <a:p>
            <a:pPr indent="-342900" lvl="1"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Cyclomatic Complexity  =&lt;1-5 paths</a:t>
            </a:r>
            <a:endParaRPr/>
          </a:p>
          <a:p>
            <a:pPr indent="-342900" lvl="1"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Coupling =&lt; 9</a:t>
            </a:r>
            <a:endParaRPr/>
          </a:p>
          <a:p>
            <a:pPr indent="-342900" lvl="1"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Inheritance =&lt; 6</a:t>
            </a:r>
            <a:endParaRPr/>
          </a:p>
          <a:p>
            <a:pPr indent="-241300" lvl="1" marL="34290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Security Vulnerabilities</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Critical =&lt; 0 fix immediately</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Med/Low =&lt; fix within 30 days</a:t>
            </a:r>
            <a:endParaRPr/>
          </a:p>
          <a:p>
            <a:pPr indent="-184150" lvl="1" marL="28575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rPr b="0" i="0" lang="en-US" sz="1600" u="none" cap="none" strike="noStrike">
                <a:solidFill>
                  <a:schemeClr val="dk1"/>
                </a:solidFill>
                <a:latin typeface="Arial"/>
                <a:ea typeface="Arial"/>
                <a:cs typeface="Arial"/>
                <a:sym typeface="Arial"/>
              </a:rPr>
              <a:t>Open Defects</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Average time open &lt;= 30 days</a:t>
            </a:r>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16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 - Definition of Done</a:t>
            </a:r>
            <a:endParaRPr/>
          </a:p>
        </p:txBody>
      </p:sp>
      <p:sp>
        <p:nvSpPr>
          <p:cNvPr id="1133" name="Google Shape;1133;p162"/>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3"/>
              </a:buClr>
              <a:buSzPts val="1980"/>
              <a:buFont typeface="Arial"/>
              <a:buChar char="•"/>
            </a:pPr>
            <a:r>
              <a:rPr b="0" i="0" lang="en-US" sz="2200" u="none" cap="none" strike="noStrike">
                <a:solidFill>
                  <a:schemeClr val="dk1"/>
                </a:solidFill>
                <a:latin typeface="Calibri"/>
                <a:ea typeface="Calibri"/>
                <a:cs typeface="Calibri"/>
                <a:sym typeface="Calibri"/>
              </a:rPr>
              <a:t>Can be deployed, replaced, and upgraded independently (Services are autonomous, loosely coupled)</a:t>
            </a:r>
            <a:endParaRPr/>
          </a:p>
          <a:p>
            <a:pPr indent="-342900" lvl="0" marL="342900" marR="0" rtl="0" algn="l">
              <a:lnSpc>
                <a:spcPct val="90000"/>
              </a:lnSpc>
              <a:spcBef>
                <a:spcPts val="600"/>
              </a:spcBef>
              <a:spcAft>
                <a:spcPts val="0"/>
              </a:spcAft>
              <a:buClr>
                <a:schemeClr val="accent3"/>
              </a:buClr>
              <a:buSzPts val="1980"/>
              <a:buFont typeface="Arial"/>
              <a:buChar char="•"/>
            </a:pPr>
            <a:r>
              <a:rPr b="0" i="0" lang="en-US" sz="2200" u="none" cap="none" strike="noStrike">
                <a:solidFill>
                  <a:schemeClr val="dk1"/>
                </a:solidFill>
                <a:latin typeface="Calibri"/>
                <a:ea typeface="Calibri"/>
                <a:cs typeface="Calibri"/>
                <a:sym typeface="Calibri"/>
              </a:rPr>
              <a:t>Published service interface (Services are discoverable)</a:t>
            </a:r>
            <a:endParaRPr/>
          </a:p>
          <a:p>
            <a:pPr indent="-342900" lvl="0" marL="342900" marR="0" rtl="0" algn="l">
              <a:lnSpc>
                <a:spcPct val="90000"/>
              </a:lnSpc>
              <a:spcBef>
                <a:spcPts val="600"/>
              </a:spcBef>
              <a:spcAft>
                <a:spcPts val="0"/>
              </a:spcAft>
              <a:buClr>
                <a:schemeClr val="accent3"/>
              </a:buClr>
              <a:buSzPts val="1980"/>
              <a:buFont typeface="Arial"/>
              <a:buChar char="•"/>
            </a:pPr>
            <a:r>
              <a:rPr b="0" i="0" lang="en-US" sz="2200" u="none" cap="none" strike="noStrike">
                <a:solidFill>
                  <a:schemeClr val="dk1"/>
                </a:solidFill>
                <a:latin typeface="Calibri"/>
                <a:ea typeface="Calibri"/>
                <a:cs typeface="Calibri"/>
                <a:sym typeface="Calibri"/>
              </a:rPr>
              <a:t>Bounded Context (Specific responsibility enforced by explicit boundaries)</a:t>
            </a:r>
            <a:endParaRPr/>
          </a:p>
          <a:p>
            <a:pPr indent="-342900" lvl="0" marL="342900" marR="0" rtl="0" algn="l">
              <a:lnSpc>
                <a:spcPct val="90000"/>
              </a:lnSpc>
              <a:spcBef>
                <a:spcPts val="600"/>
              </a:spcBef>
              <a:spcAft>
                <a:spcPts val="0"/>
              </a:spcAft>
              <a:buClr>
                <a:schemeClr val="accent3"/>
              </a:buClr>
              <a:buSzPts val="1980"/>
              <a:buFont typeface="Arial"/>
              <a:buChar char="•"/>
            </a:pPr>
            <a:r>
              <a:rPr b="0" i="0" lang="en-US" sz="2200" u="none" cap="none" strike="noStrike">
                <a:solidFill>
                  <a:schemeClr val="dk1"/>
                </a:solidFill>
                <a:latin typeface="Calibri"/>
                <a:ea typeface="Calibri"/>
                <a:cs typeface="Calibri"/>
                <a:sym typeface="Calibri"/>
              </a:rPr>
              <a:t>Externally accessible API</a:t>
            </a:r>
            <a:endParaRPr/>
          </a:p>
          <a:p>
            <a:pPr indent="-342899" lvl="1" marL="741363"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No other forms of communication allowed, no tickets, direct linking, reads of data stores, no back doors, only service interface calls over the network</a:t>
            </a:r>
            <a:endParaRPr/>
          </a:p>
          <a:p>
            <a:pPr indent="-160020" lvl="0" marL="342900" marR="0" rtl="0" algn="l">
              <a:lnSpc>
                <a:spcPct val="90000"/>
              </a:lnSpc>
              <a:spcBef>
                <a:spcPts val="600"/>
              </a:spcBef>
              <a:spcAft>
                <a:spcPts val="0"/>
              </a:spcAft>
              <a:buClr>
                <a:schemeClr val="accent3"/>
              </a:buClr>
              <a:buSzPts val="2880"/>
              <a:buFont typeface="Arial"/>
              <a:buNone/>
            </a:pPr>
            <a:r>
              <a:t/>
            </a:r>
            <a:endParaRPr b="1" i="0" sz="3200" u="none" cap="none" strike="noStrike">
              <a:solidFill>
                <a:schemeClr val="dk1"/>
              </a:solidFill>
              <a:latin typeface="Calibri"/>
              <a:ea typeface="Calibri"/>
              <a:cs typeface="Calibri"/>
              <a:sym typeface="Calibri"/>
            </a:endParaRPr>
          </a:p>
          <a:p>
            <a:pPr indent="-160020" lvl="0" marL="342900" marR="0" rtl="0" algn="l">
              <a:lnSpc>
                <a:spcPct val="90000"/>
              </a:lnSpc>
              <a:spcBef>
                <a:spcPts val="600"/>
              </a:spcBef>
              <a:spcAft>
                <a:spcPts val="0"/>
              </a:spcAft>
              <a:buClr>
                <a:schemeClr val="accent3"/>
              </a:buClr>
              <a:buSzPts val="2880"/>
              <a:buFont typeface="Arial"/>
              <a:buNone/>
            </a:pPr>
            <a:r>
              <a:t/>
            </a:r>
            <a:endParaRPr b="1" i="0" sz="3200" u="none" cap="none" strike="noStrike">
              <a:solidFill>
                <a:schemeClr val="dk1"/>
              </a:solidFill>
              <a:latin typeface="Calibri"/>
              <a:ea typeface="Calibri"/>
              <a:cs typeface="Calibri"/>
              <a:sym typeface="Calibri"/>
            </a:endParaRPr>
          </a:p>
          <a:p>
            <a:pPr indent="-160020" lvl="0" marL="342900" marR="0" rtl="0" algn="l">
              <a:lnSpc>
                <a:spcPct val="90000"/>
              </a:lnSpc>
              <a:spcBef>
                <a:spcPts val="640"/>
              </a:spcBef>
              <a:spcAft>
                <a:spcPts val="0"/>
              </a:spcAft>
              <a:buClr>
                <a:schemeClr val="accent3"/>
              </a:buClr>
              <a:buSzPts val="2880"/>
              <a:buFont typeface="Arial"/>
              <a:buNone/>
            </a:pPr>
            <a:r>
              <a:t/>
            </a:r>
            <a:endParaRPr b="1" i="0" sz="3200" u="none" cap="none" strike="noStrike">
              <a:solidFill>
                <a:schemeClr val="dk1"/>
              </a:solidFill>
              <a:latin typeface="Calibri"/>
              <a:ea typeface="Calibri"/>
              <a:cs typeface="Calibri"/>
              <a:sym typeface="Calibri"/>
            </a:endParaRPr>
          </a:p>
        </p:txBody>
      </p:sp>
      <p:cxnSp>
        <p:nvCxnSpPr>
          <p:cNvPr id="1134" name="Google Shape;1134;p162"/>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pic>
        <p:nvPicPr>
          <p:cNvPr id="1139" name="Google Shape;1139;p163"/>
          <p:cNvPicPr preferRelativeResize="0"/>
          <p:nvPr/>
        </p:nvPicPr>
        <p:blipFill rotWithShape="1">
          <a:blip r:embed="rId3">
            <a:alphaModFix/>
          </a:blip>
          <a:srcRect b="0" l="0" r="0" t="0"/>
          <a:stretch/>
        </p:blipFill>
        <p:spPr>
          <a:xfrm>
            <a:off x="504825" y="1038225"/>
            <a:ext cx="8134350" cy="4781550"/>
          </a:xfrm>
          <a:prstGeom prst="rect">
            <a:avLst/>
          </a:prstGeom>
          <a:noFill/>
          <a:ln>
            <a:noFill/>
          </a:ln>
        </p:spPr>
      </p:pic>
      <p:sp>
        <p:nvSpPr>
          <p:cNvPr id="1140" name="Google Shape;1140;p163"/>
          <p:cNvSpPr txBox="1"/>
          <p:nvPr/>
        </p:nvSpPr>
        <p:spPr>
          <a:xfrm>
            <a:off x="609600" y="304800"/>
            <a:ext cx="417992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Netflix</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pic>
        <p:nvPicPr>
          <p:cNvPr id="1145" name="Google Shape;1145;p164"/>
          <p:cNvPicPr preferRelativeResize="0"/>
          <p:nvPr/>
        </p:nvPicPr>
        <p:blipFill rotWithShape="1">
          <a:blip r:embed="rId3">
            <a:alphaModFix/>
          </a:blip>
          <a:srcRect b="0" l="0" r="0" t="0"/>
          <a:stretch/>
        </p:blipFill>
        <p:spPr>
          <a:xfrm>
            <a:off x="490537" y="1004887"/>
            <a:ext cx="8162925" cy="4848225"/>
          </a:xfrm>
          <a:prstGeom prst="rect">
            <a:avLst/>
          </a:prstGeom>
          <a:noFill/>
          <a:ln>
            <a:noFill/>
          </a:ln>
        </p:spPr>
      </p:pic>
      <p:sp>
        <p:nvSpPr>
          <p:cNvPr id="1146" name="Google Shape;1146;p164"/>
          <p:cNvSpPr txBox="1"/>
          <p:nvPr/>
        </p:nvSpPr>
        <p:spPr>
          <a:xfrm>
            <a:off x="609600" y="304800"/>
            <a:ext cx="417992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Netflix</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65"/>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Microservices in Netflix</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1" i="0" lang="en-US" sz="2800" u="none" cap="none" strike="noStrike">
                <a:solidFill>
                  <a:schemeClr val="dk1"/>
                </a:solidFill>
                <a:latin typeface="Calibri"/>
                <a:ea typeface="Calibri"/>
                <a:cs typeface="Calibri"/>
                <a:sym typeface="Calibri"/>
              </a:rPr>
              <a:t>By Josh Evans (Director of Operational Engg.)</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1" i="0" lang="en-US" sz="2800" u="none" cap="none" strike="noStrike">
                <a:solidFill>
                  <a:schemeClr val="dk1"/>
                </a:solidFill>
                <a:latin typeface="Calibri"/>
                <a:ea typeface="Calibri"/>
                <a:cs typeface="Calibri"/>
                <a:sym typeface="Calibri"/>
              </a:rPr>
              <a:t>At Qcon, San Francisco, 2016</a:t>
            </a:r>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rPr b="1" i="0" lang="en-US" sz="2400" u="sng" cap="none" strike="noStrike">
                <a:solidFill>
                  <a:schemeClr val="hlink"/>
                </a:solidFill>
                <a:latin typeface="Calibri"/>
                <a:ea typeface="Calibri"/>
                <a:cs typeface="Calibri"/>
                <a:sym typeface="Calibri"/>
                <a:hlinkClick r:id="rId3"/>
              </a:rPr>
              <a:t>https://www.youtube.com/watch?v=CZ3wIuvmHeM</a:t>
            </a:r>
            <a:endParaRPr b="1" i="0" sz="24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t/>
            </a:r>
            <a:endParaRPr b="1" i="0" sz="2400" u="none" cap="none" strike="noStrike">
              <a:solidFill>
                <a:schemeClr val="dk1"/>
              </a:solidFill>
              <a:latin typeface="Calibri"/>
              <a:ea typeface="Calibri"/>
              <a:cs typeface="Calibri"/>
              <a:sym typeface="Calibri"/>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66"/>
          <p:cNvSpPr txBox="1"/>
          <p:nvPr>
            <p:ph idx="1" type="body"/>
          </p:nvPr>
        </p:nvSpPr>
        <p:spPr>
          <a:xfrm>
            <a:off x="609600" y="1219200"/>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ELB</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Dependencies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Eventual consistency, CAP</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Circuit breakers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Workload partitioning</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Auto-scaling</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Multi-region failure strategy</a:t>
            </a:r>
            <a:endParaRPr/>
          </a:p>
          <a:p>
            <a:pPr indent="0" lvl="0" marL="0" marR="0" rtl="0" algn="l">
              <a:lnSpc>
                <a:spcPct val="90000"/>
              </a:lnSpc>
              <a:spcBef>
                <a:spcPts val="440"/>
              </a:spcBef>
              <a:spcAft>
                <a:spcPts val="0"/>
              </a:spcAft>
              <a:buClr>
                <a:schemeClr val="accent3"/>
              </a:buClr>
              <a:buSzPts val="1980"/>
              <a:buFont typeface="Noto Sans Symbols"/>
              <a:buNone/>
            </a:pPr>
            <a:r>
              <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1157" name="Google Shape;1157;p166"/>
          <p:cNvSpPr txBox="1"/>
          <p:nvPr/>
        </p:nvSpPr>
        <p:spPr>
          <a:xfrm>
            <a:off x="609600" y="304800"/>
            <a:ext cx="417992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Netflix</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pic>
        <p:nvPicPr>
          <p:cNvPr id="1162" name="Google Shape;1162;p167"/>
          <p:cNvPicPr preferRelativeResize="0"/>
          <p:nvPr/>
        </p:nvPicPr>
        <p:blipFill rotWithShape="1">
          <a:blip r:embed="rId3">
            <a:alphaModFix/>
          </a:blip>
          <a:srcRect b="0" l="0" r="0" t="0"/>
          <a:stretch/>
        </p:blipFill>
        <p:spPr>
          <a:xfrm>
            <a:off x="666750" y="1243012"/>
            <a:ext cx="7810500" cy="4371975"/>
          </a:xfrm>
          <a:prstGeom prst="rect">
            <a:avLst/>
          </a:prstGeom>
          <a:noFill/>
          <a:ln>
            <a:noFill/>
          </a:ln>
        </p:spPr>
      </p:pic>
      <p:sp>
        <p:nvSpPr>
          <p:cNvPr id="1163" name="Google Shape;1163;p167"/>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9"/>
          <p:cNvSpPr txBox="1"/>
          <p:nvPr>
            <p:ph type="title"/>
          </p:nvPr>
        </p:nvSpPr>
        <p:spPr>
          <a:xfrm>
            <a:off x="609600" y="-30163"/>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Context Switching is Expensive</a:t>
            </a:r>
            <a:endParaRPr/>
          </a:p>
        </p:txBody>
      </p:sp>
      <p:sp>
        <p:nvSpPr>
          <p:cNvPr id="392" name="Google Shape;392;p6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393" name="Google Shape;393;p69"/>
          <p:cNvPicPr preferRelativeResize="0"/>
          <p:nvPr/>
        </p:nvPicPr>
        <p:blipFill rotWithShape="1">
          <a:blip r:embed="rId3">
            <a:alphaModFix/>
          </a:blip>
          <a:srcRect b="0" l="0" r="0" t="0"/>
          <a:stretch/>
        </p:blipFill>
        <p:spPr>
          <a:xfrm>
            <a:off x="138112" y="1600200"/>
            <a:ext cx="8867775" cy="1762125"/>
          </a:xfrm>
          <a:prstGeom prst="rect">
            <a:avLst/>
          </a:prstGeom>
          <a:noFill/>
          <a:ln>
            <a:noFill/>
          </a:ln>
        </p:spPr>
      </p:pic>
      <p:pic>
        <p:nvPicPr>
          <p:cNvPr id="394" name="Google Shape;394;p69"/>
          <p:cNvPicPr preferRelativeResize="0"/>
          <p:nvPr/>
        </p:nvPicPr>
        <p:blipFill rotWithShape="1">
          <a:blip r:embed="rId4">
            <a:alphaModFix/>
          </a:blip>
          <a:srcRect b="0" l="0" r="0" t="0"/>
          <a:stretch/>
        </p:blipFill>
        <p:spPr>
          <a:xfrm>
            <a:off x="235743" y="3886200"/>
            <a:ext cx="8672512" cy="144280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pic>
        <p:nvPicPr>
          <p:cNvPr id="1168" name="Google Shape;1168;p168"/>
          <p:cNvPicPr preferRelativeResize="0"/>
          <p:nvPr/>
        </p:nvPicPr>
        <p:blipFill rotWithShape="1">
          <a:blip r:embed="rId3">
            <a:alphaModFix/>
          </a:blip>
          <a:srcRect b="0" l="0" r="0" t="0"/>
          <a:stretch/>
        </p:blipFill>
        <p:spPr>
          <a:xfrm>
            <a:off x="457200" y="1219200"/>
            <a:ext cx="7490876" cy="3624262"/>
          </a:xfrm>
          <a:prstGeom prst="rect">
            <a:avLst/>
          </a:prstGeom>
          <a:noFill/>
          <a:ln>
            <a:noFill/>
          </a:ln>
        </p:spPr>
      </p:pic>
      <p:sp>
        <p:nvSpPr>
          <p:cNvPr id="1169" name="Google Shape;1169;p168"/>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pic>
        <p:nvPicPr>
          <p:cNvPr id="1174" name="Google Shape;1174;p169"/>
          <p:cNvPicPr preferRelativeResize="0"/>
          <p:nvPr/>
        </p:nvPicPr>
        <p:blipFill rotWithShape="1">
          <a:blip r:embed="rId3">
            <a:alphaModFix/>
          </a:blip>
          <a:srcRect b="0" l="0" r="0" t="0"/>
          <a:stretch/>
        </p:blipFill>
        <p:spPr>
          <a:xfrm>
            <a:off x="533400" y="1143000"/>
            <a:ext cx="7781925" cy="4400550"/>
          </a:xfrm>
          <a:prstGeom prst="rect">
            <a:avLst/>
          </a:prstGeom>
          <a:noFill/>
          <a:ln>
            <a:noFill/>
          </a:ln>
        </p:spPr>
      </p:pic>
      <p:sp>
        <p:nvSpPr>
          <p:cNvPr id="1175" name="Google Shape;1175;p169"/>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pic>
        <p:nvPicPr>
          <p:cNvPr id="1180" name="Google Shape;1180;p170"/>
          <p:cNvPicPr preferRelativeResize="0"/>
          <p:nvPr/>
        </p:nvPicPr>
        <p:blipFill rotWithShape="1">
          <a:blip r:embed="rId3">
            <a:alphaModFix/>
          </a:blip>
          <a:srcRect b="0" l="0" r="0" t="0"/>
          <a:stretch/>
        </p:blipFill>
        <p:spPr>
          <a:xfrm>
            <a:off x="457200" y="1143000"/>
            <a:ext cx="7753350" cy="4381500"/>
          </a:xfrm>
          <a:prstGeom prst="rect">
            <a:avLst/>
          </a:prstGeom>
          <a:noFill/>
          <a:ln>
            <a:noFill/>
          </a:ln>
        </p:spPr>
      </p:pic>
      <p:sp>
        <p:nvSpPr>
          <p:cNvPr id="1181" name="Google Shape;1181;p170"/>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71"/>
          <p:cNvSpPr txBox="1"/>
          <p:nvPr>
            <p:ph idx="1" type="body"/>
          </p:nvPr>
        </p:nvSpPr>
        <p:spPr>
          <a:xfrm>
            <a:off x="628650" y="1524001"/>
            <a:ext cx="7886700" cy="2514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Microservices architecture and Design patterns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An example (in Java EE), for a shopping cart application. </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Monolithic → Microservices concept and code</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Service Registry: FixedURI, Zookeeper</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Event Sourcing, CQRS</a:t>
            </a:r>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1187" name="Google Shape;1187;p171"/>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72"/>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Microservices in Couchbase (first hal</a:t>
            </a:r>
            <a:r>
              <a:rPr lang="en-US"/>
              <a:t>f hour)</a:t>
            </a:r>
            <a:endParaRPr b="1" i="0" sz="3200" u="none" cap="none" strike="noStrike">
              <a:solidFill>
                <a:schemeClr val="dk1"/>
              </a:solidFill>
              <a:latin typeface="Calibri"/>
              <a:ea typeface="Calibri"/>
              <a:cs typeface="Calibri"/>
              <a:sym typeface="Calibri"/>
            </a:endParaRPr>
          </a:p>
          <a:p>
            <a:pPr indent="-457200" lvl="1" marL="914400" marR="0" rtl="0" algn="l">
              <a:lnSpc>
                <a:spcPct val="90000"/>
              </a:lnSpc>
              <a:spcBef>
                <a:spcPts val="560"/>
              </a:spcBef>
              <a:spcAft>
                <a:spcPts val="0"/>
              </a:spcAft>
              <a:buClr>
                <a:schemeClr val="accent3"/>
              </a:buClr>
              <a:buSzPts val="2520"/>
              <a:buFont typeface="Noto Sans Symbols"/>
              <a:buChar char="▪"/>
            </a:pPr>
            <a:r>
              <a:rPr b="1" i="0" lang="en-US" sz="2800" u="none" cap="none" strike="noStrike">
                <a:solidFill>
                  <a:schemeClr val="dk1"/>
                </a:solidFill>
                <a:latin typeface="Calibri"/>
                <a:ea typeface="Calibri"/>
                <a:cs typeface="Calibri"/>
                <a:sym typeface="Calibri"/>
              </a:rPr>
              <a:t>By Arun Gupta (VP Engg.)</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1" i="0" lang="en-US" sz="2800" u="none" cap="none" strike="noStrike">
                <a:solidFill>
                  <a:schemeClr val="dk1"/>
                </a:solidFill>
                <a:latin typeface="Calibri"/>
                <a:ea typeface="Calibri"/>
                <a:cs typeface="Calibri"/>
                <a:sym typeface="Calibri"/>
              </a:rPr>
              <a:t>At Devoxx, Belgium, 2015</a:t>
            </a:r>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rPr b="1" i="0" lang="en-US" sz="2400" u="sng" cap="none" strike="noStrike">
                <a:solidFill>
                  <a:schemeClr val="hlink"/>
                </a:solidFill>
                <a:latin typeface="Calibri"/>
                <a:ea typeface="Calibri"/>
                <a:cs typeface="Calibri"/>
                <a:sym typeface="Calibri"/>
                <a:hlinkClick r:id="rId3"/>
              </a:rPr>
              <a:t>https://www.youtube.com/watch?v=iJVW7v8O9BU</a:t>
            </a:r>
            <a:endParaRPr b="1" i="0" sz="24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t/>
            </a:r>
            <a:endParaRPr b="1" i="0" sz="24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t/>
            </a:r>
            <a:endParaRPr b="1" i="0" sz="2400" u="none" cap="none" strike="noStrike">
              <a:solidFill>
                <a:schemeClr val="dk1"/>
              </a:solidFill>
              <a:latin typeface="Calibri"/>
              <a:ea typeface="Calibri"/>
              <a:cs typeface="Calibri"/>
              <a:sym typeface="Calibri"/>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173"/>
          <p:cNvSpPr txBox="1"/>
          <p:nvPr>
            <p:ph type="title"/>
          </p:nvPr>
        </p:nvSpPr>
        <p:spPr>
          <a:xfrm>
            <a:off x="838200" y="76907"/>
            <a:ext cx="8229600" cy="152329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A5A5A5"/>
              </a:buClr>
              <a:buSzPts val="4800"/>
              <a:buFont typeface="Calibri"/>
              <a:buNone/>
            </a:pPr>
            <a:r>
              <a:rPr b="1" i="0" lang="en-US" sz="4800" u="none" cap="none" strike="noStrike">
                <a:solidFill>
                  <a:srgbClr val="A5A5A5"/>
                </a:solidFill>
                <a:latin typeface="Calibri"/>
                <a:ea typeface="Calibri"/>
                <a:cs typeface="Calibri"/>
                <a:sym typeface="Calibri"/>
              </a:rPr>
              <a:t>Part 2:</a:t>
            </a:r>
            <a:br>
              <a:rPr b="1" i="0" lang="en-US" sz="4800" u="none" cap="none" strike="noStrike">
                <a:solidFill>
                  <a:schemeClr val="accent3"/>
                </a:solidFill>
                <a:latin typeface="Calibri"/>
                <a:ea typeface="Calibri"/>
                <a:cs typeface="Calibri"/>
                <a:sym typeface="Calibri"/>
              </a:rPr>
            </a:br>
            <a:r>
              <a:rPr b="1" i="0" lang="en-US" sz="4800" u="none" cap="none" strike="noStrike">
                <a:solidFill>
                  <a:schemeClr val="accent3"/>
                </a:solidFill>
                <a:latin typeface="Calibri"/>
                <a:ea typeface="Calibri"/>
                <a:cs typeface="Calibri"/>
                <a:sym typeface="Calibri"/>
              </a:rPr>
              <a:t>Microservices in Development</a:t>
            </a:r>
            <a:endParaRPr/>
          </a:p>
        </p:txBody>
      </p:sp>
      <p:cxnSp>
        <p:nvCxnSpPr>
          <p:cNvPr id="1198" name="Google Shape;1198;p173"/>
          <p:cNvCxnSpPr/>
          <p:nvPr/>
        </p:nvCxnSpPr>
        <p:spPr>
          <a:xfrm>
            <a:off x="228600" y="1524000"/>
            <a:ext cx="8610600" cy="0"/>
          </a:xfrm>
          <a:prstGeom prst="straightConnector1">
            <a:avLst/>
          </a:prstGeom>
          <a:noFill/>
          <a:ln cap="flat" cmpd="sng" w="28575">
            <a:solidFill>
              <a:srgbClr val="BFBFBF"/>
            </a:solidFill>
            <a:prstDash val="solid"/>
            <a:miter lim="800000"/>
            <a:headEnd len="sm" w="sm" type="none"/>
            <a:tailEnd len="sm" w="sm" type="none"/>
          </a:ln>
        </p:spPr>
      </p:cxnSp>
      <p:pic>
        <p:nvPicPr>
          <p:cNvPr id="1199" name="Google Shape;1199;p173"/>
          <p:cNvPicPr preferRelativeResize="0"/>
          <p:nvPr/>
        </p:nvPicPr>
        <p:blipFill rotWithShape="1">
          <a:blip r:embed="rId3">
            <a:alphaModFix/>
          </a:blip>
          <a:srcRect b="0" l="0" r="0" t="0"/>
          <a:stretch/>
        </p:blipFill>
        <p:spPr>
          <a:xfrm>
            <a:off x="2071920" y="1616826"/>
            <a:ext cx="5167079" cy="440297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174"/>
          <p:cNvSpPr txBox="1"/>
          <p:nvPr>
            <p:ph type="title"/>
          </p:nvPr>
        </p:nvSpPr>
        <p:spPr>
          <a:xfrm>
            <a:off x="628650" y="1524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Optimize for Time to Value</a:t>
            </a:r>
            <a:endParaRPr/>
          </a:p>
        </p:txBody>
      </p:sp>
      <p:sp>
        <p:nvSpPr>
          <p:cNvPr id="1205" name="Google Shape;1205;p174"/>
          <p:cNvSpPr txBox="1"/>
          <p:nvPr/>
        </p:nvSpPr>
        <p:spPr>
          <a:xfrm>
            <a:off x="762000" y="2628047"/>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i="1" lang="en-US" sz="2400">
                <a:solidFill>
                  <a:srgbClr val="E87722"/>
                </a:solidFill>
                <a:latin typeface="Calibri"/>
                <a:ea typeface="Calibri"/>
                <a:cs typeface="Calibri"/>
                <a:sym typeface="Calibri"/>
              </a:rPr>
              <a:t>“Today, when organizations measure and optimize their activities, time to value is becoming a dominant metric”</a:t>
            </a:r>
            <a:br>
              <a:rPr i="1" lang="en-US" sz="2400">
                <a:solidFill>
                  <a:srgbClr val="E87722"/>
                </a:solidFill>
                <a:latin typeface="Calibri"/>
                <a:ea typeface="Calibri"/>
                <a:cs typeface="Calibri"/>
                <a:sym typeface="Calibri"/>
              </a:rPr>
            </a:br>
            <a:endParaRPr sz="2400">
              <a:solidFill>
                <a:srgbClr val="E87722"/>
              </a:solidFill>
              <a:latin typeface="Calibri"/>
              <a:ea typeface="Calibri"/>
              <a:cs typeface="Calibri"/>
              <a:sym typeface="Calibri"/>
            </a:endParaRPr>
          </a:p>
          <a:p>
            <a:pPr indent="0" lvl="0" marL="0" marR="0" rtl="0" algn="r">
              <a:lnSpc>
                <a:spcPct val="100000"/>
              </a:lnSpc>
              <a:spcBef>
                <a:spcPts val="400"/>
              </a:spcBef>
              <a:spcAft>
                <a:spcPts val="0"/>
              </a:spcAft>
              <a:buClr>
                <a:schemeClr val="accent1"/>
              </a:buClr>
              <a:buSzPts val="1200"/>
              <a:buFont typeface="Arial"/>
              <a:buNone/>
            </a:pPr>
            <a:r>
              <a:rPr lang="en-US" sz="1200">
                <a:solidFill>
                  <a:schemeClr val="accent4"/>
                </a:solidFill>
                <a:latin typeface="Calibri"/>
                <a:ea typeface="Calibri"/>
                <a:cs typeface="Calibri"/>
                <a:sym typeface="Calibri"/>
              </a:rPr>
              <a:t> –Adrian Cockcroft, Devops thought leader reknown for architecture work at Netflix and VP of AWS</a:t>
            </a:r>
            <a:endParaRPr/>
          </a:p>
          <a:p>
            <a:pPr indent="0" lvl="0" marL="0" marR="0" rtl="0" algn="r">
              <a:lnSpc>
                <a:spcPct val="100000"/>
              </a:lnSpc>
              <a:spcBef>
                <a:spcPts val="0"/>
              </a:spcBef>
              <a:spcAft>
                <a:spcPts val="0"/>
              </a:spcAft>
              <a:buClr>
                <a:schemeClr val="accent1"/>
              </a:buClr>
              <a:buSzPts val="1200"/>
              <a:buFont typeface="Arial"/>
              <a:buNone/>
            </a:pPr>
            <a:r>
              <a:rPr lang="en-US" sz="1200">
                <a:solidFill>
                  <a:schemeClr val="accent4"/>
                </a:solidFill>
                <a:latin typeface="Calibri"/>
                <a:ea typeface="Calibri"/>
                <a:cs typeface="Calibri"/>
                <a:sym typeface="Calibri"/>
              </a:rPr>
              <a:t> </a:t>
            </a:r>
            <a:endParaRPr i="1" sz="1200">
              <a:solidFill>
                <a:schemeClr val="accent4"/>
              </a:solidFill>
              <a:latin typeface="Calibri"/>
              <a:ea typeface="Calibri"/>
              <a:cs typeface="Calibri"/>
              <a:sym typeface="Calibri"/>
            </a:endParaRPr>
          </a:p>
        </p:txBody>
      </p:sp>
      <p:pic>
        <p:nvPicPr>
          <p:cNvPr descr="spike_for_PPT.png" id="1206" name="Google Shape;1206;p174"/>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1207" name="Google Shape;1207;p174"/>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75"/>
          <p:cNvSpPr txBox="1"/>
          <p:nvPr>
            <p:ph type="title"/>
          </p:nvPr>
        </p:nvSpPr>
        <p:spPr>
          <a:xfrm>
            <a:off x="628650" y="1524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Overview of Docker Containers</a:t>
            </a:r>
            <a:endParaRPr/>
          </a:p>
        </p:txBody>
      </p:sp>
      <p:pic>
        <p:nvPicPr>
          <p:cNvPr descr="spike_for_PPT.png" id="1213" name="Google Shape;1213;p175"/>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1214" name="Google Shape;1214;p175"/>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pic>
        <p:nvPicPr>
          <p:cNvPr id="1215" name="Google Shape;1215;p175"/>
          <p:cNvPicPr preferRelativeResize="0"/>
          <p:nvPr/>
        </p:nvPicPr>
        <p:blipFill rotWithShape="1">
          <a:blip r:embed="rId4">
            <a:alphaModFix/>
          </a:blip>
          <a:srcRect b="0" l="0" r="0" t="0"/>
          <a:stretch/>
        </p:blipFill>
        <p:spPr>
          <a:xfrm>
            <a:off x="596412" y="2161987"/>
            <a:ext cx="7772400" cy="3351802"/>
          </a:xfrm>
          <a:prstGeom prst="rect">
            <a:avLst/>
          </a:prstGeom>
          <a:noFill/>
          <a:ln cap="flat" cmpd="sng" w="9525">
            <a:solidFill>
              <a:srgbClr val="8F5200"/>
            </a:solidFill>
            <a:prstDash val="solid"/>
            <a:round/>
            <a:headEnd len="sm" w="sm" type="none"/>
            <a:tailEnd len="sm" w="sm" type="none"/>
          </a:ln>
        </p:spPr>
      </p:pic>
      <p:sp>
        <p:nvSpPr>
          <p:cNvPr id="1216" name="Google Shape;1216;p175"/>
          <p:cNvSpPr txBox="1"/>
          <p:nvPr/>
        </p:nvSpPr>
        <p:spPr>
          <a:xfrm>
            <a:off x="762000" y="1429176"/>
            <a:ext cx="644214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595959"/>
                </a:solidFill>
                <a:latin typeface="Calibri"/>
                <a:ea typeface="Calibri"/>
                <a:cs typeface="Calibri"/>
                <a:sym typeface="Calibri"/>
              </a:rPr>
              <a:t>Docker installation as done in Classroom work 101</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76"/>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Introduction to Docker</a:t>
            </a:r>
            <a:endParaRPr/>
          </a:p>
        </p:txBody>
      </p:sp>
      <p:cxnSp>
        <p:nvCxnSpPr>
          <p:cNvPr id="1222" name="Google Shape;1222;p176"/>
          <p:cNvCxnSpPr/>
          <p:nvPr/>
        </p:nvCxnSpPr>
        <p:spPr>
          <a:xfrm>
            <a:off x="457200" y="2971800"/>
            <a:ext cx="8077200" cy="0"/>
          </a:xfrm>
          <a:prstGeom prst="straightConnector1">
            <a:avLst/>
          </a:prstGeom>
          <a:noFill/>
          <a:ln cap="flat" cmpd="sng" w="38100">
            <a:solidFill>
              <a:srgbClr val="BFBFBF"/>
            </a:solidFill>
            <a:prstDash val="solid"/>
            <a:round/>
            <a:headEnd len="sm" w="sm" type="none"/>
            <a:tailEnd len="sm" w="sm" type="none"/>
          </a:ln>
        </p:spPr>
      </p:cxnSp>
      <p:pic>
        <p:nvPicPr>
          <p:cNvPr id="1223" name="Google Shape;1223;p176"/>
          <p:cNvPicPr preferRelativeResize="0"/>
          <p:nvPr/>
        </p:nvPicPr>
        <p:blipFill rotWithShape="1">
          <a:blip r:embed="rId3">
            <a:alphaModFix/>
          </a:blip>
          <a:srcRect b="0" l="0" r="0" t="0"/>
          <a:stretch/>
        </p:blipFill>
        <p:spPr>
          <a:xfrm>
            <a:off x="2514600" y="2971800"/>
            <a:ext cx="4114801" cy="2886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ecosystem</a:t>
            </a:r>
            <a:endParaRPr/>
          </a:p>
        </p:txBody>
      </p:sp>
      <p:pic>
        <p:nvPicPr>
          <p:cNvPr id="1229" name="Google Shape;1229;p177"/>
          <p:cNvPicPr preferRelativeResize="0"/>
          <p:nvPr>
            <p:ph idx="1" type="body"/>
          </p:nvPr>
        </p:nvPicPr>
        <p:blipFill rotWithShape="1">
          <a:blip r:embed="rId3">
            <a:alphaModFix/>
          </a:blip>
          <a:srcRect b="0" l="0" r="0" t="0"/>
          <a:stretch/>
        </p:blipFill>
        <p:spPr>
          <a:xfrm>
            <a:off x="457200" y="1855175"/>
            <a:ext cx="8229600" cy="377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70"/>
          <p:cNvSpPr txBox="1"/>
          <p:nvPr>
            <p:ph type="title"/>
          </p:nvPr>
        </p:nvSpPr>
        <p:spPr>
          <a:xfrm>
            <a:off x="473439" y="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Situation: Executive leadership wants a roadmap, time to plan!</a:t>
            </a:r>
            <a:endParaRPr/>
          </a:p>
        </p:txBody>
      </p:sp>
      <p:sp>
        <p:nvSpPr>
          <p:cNvPr id="400" name="Google Shape;400;p70"/>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Fly everyone to one location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Lock the team in a meeting room for 4-5 days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Size and plan user stories for the next 10, 15, or 20 weeks using scaled agile or another agile methodology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Deliver roadmap to leadership!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7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1235" name="Google Shape;1235;p178"/>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1236" name="Google Shape;1236;p178"/>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17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1242" name="Google Shape;1242;p179"/>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8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1248" name="Google Shape;1248;p180"/>
          <p:cNvGraphicFramePr/>
          <p:nvPr/>
        </p:nvGraphicFramePr>
        <p:xfrm>
          <a:off x="1524000" y="1397000"/>
          <a:ext cx="3000000" cy="3000000"/>
        </p:xfrm>
        <a:graphic>
          <a:graphicData uri="http://schemas.openxmlformats.org/drawingml/2006/table">
            <a:tbl>
              <a:tblPr bandRow="1" firstRow="1">
                <a:noFill/>
                <a:tableStyleId>{95AEF5EB-7168-4F4F-8C93-7041A4191210}</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8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 Engine’?</a:t>
            </a:r>
            <a:endParaRPr/>
          </a:p>
        </p:txBody>
      </p:sp>
      <p:pic>
        <p:nvPicPr>
          <p:cNvPr id="1254" name="Google Shape;1254;p181"/>
          <p:cNvPicPr preferRelativeResize="0"/>
          <p:nvPr>
            <p:ph idx="1" type="body"/>
          </p:nvPr>
        </p:nvPicPr>
        <p:blipFill rotWithShape="1">
          <a:blip r:embed="rId3">
            <a:alphaModFix/>
          </a:blip>
          <a:srcRect b="0" l="0" r="0" t="0"/>
          <a:stretch/>
        </p:blipFill>
        <p:spPr>
          <a:xfrm>
            <a:off x="1680086" y="1477962"/>
            <a:ext cx="5783700" cy="45261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18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1260" name="Google Shape;1260;p182"/>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Google Shape;1265;p18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1266" name="Google Shape;1266;p183"/>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1267" name="Google Shape;1267;p183"/>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18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1273" name="Google Shape;1273;p184"/>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1274" name="Google Shape;1274;p184"/>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8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1280" name="Google Shape;1280;p185"/>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8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1286" name="Google Shape;1286;p186"/>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187"/>
          <p:cNvSpPr txBox="1"/>
          <p:nvPr>
            <p:ph type="title"/>
          </p:nvPr>
        </p:nvSpPr>
        <p:spPr>
          <a:xfrm>
            <a:off x="115784" y="76906"/>
            <a:ext cx="8394900" cy="1709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rgbClr val="000000"/>
                </a:solidFill>
                <a:latin typeface="Calibri"/>
                <a:ea typeface="Calibri"/>
                <a:cs typeface="Calibri"/>
                <a:sym typeface="Calibri"/>
              </a:rPr>
              <a:t>Introduction to Kubernetes</a:t>
            </a:r>
            <a:endParaRPr b="1" i="0" sz="5400" u="none" cap="none" strike="noStrike">
              <a:solidFill>
                <a:srgbClr val="000000"/>
              </a:solidFill>
              <a:latin typeface="Calibri"/>
              <a:ea typeface="Calibri"/>
              <a:cs typeface="Calibri"/>
              <a:sym typeface="Calibri"/>
            </a:endParaRPr>
          </a:p>
        </p:txBody>
      </p:sp>
      <p:sp>
        <p:nvSpPr>
          <p:cNvPr id="1292" name="Google Shape;1292;p187"/>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1:</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71"/>
          <p:cNvSpPr txBox="1"/>
          <p:nvPr>
            <p:ph type="title"/>
          </p:nvPr>
        </p:nvSpPr>
        <p:spPr>
          <a:xfrm>
            <a:off x="462197" y="32323"/>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Dependencies</a:t>
            </a:r>
            <a:endParaRPr/>
          </a:p>
        </p:txBody>
      </p:sp>
      <p:sp>
        <p:nvSpPr>
          <p:cNvPr id="406" name="Google Shape;406;p71"/>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Typical app in a good case will have approx. 15 dependencies on other development groups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Manual handoffs of data in file share drives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Sharing of data tables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Requisition of data center resources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Approval from internal security groups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Future creation of API’s </a:t>
            </a:r>
            <a:endParaRPr/>
          </a:p>
          <a:p>
            <a:pPr indent="-457200" lvl="2" marL="695325"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Often private and undocumented</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88"/>
          <p:cNvSpPr txBox="1"/>
          <p:nvPr>
            <p:ph type="title"/>
          </p:nvPr>
        </p:nvSpPr>
        <p:spPr>
          <a:xfrm>
            <a:off x="457200" y="284331"/>
            <a:ext cx="7886700" cy="1082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rgbClr val="000000"/>
                </a:solidFill>
                <a:latin typeface="Calibri"/>
                <a:ea typeface="Calibri"/>
                <a:cs typeface="Calibri"/>
                <a:sym typeface="Calibri"/>
              </a:rPr>
              <a:t>Kubernetes</a:t>
            </a:r>
            <a:endParaRPr b="1" i="0" sz="4800" u="none" cap="none" strike="noStrike">
              <a:solidFill>
                <a:srgbClr val="000000"/>
              </a:solidFill>
              <a:latin typeface="Calibri"/>
              <a:ea typeface="Calibri"/>
              <a:cs typeface="Calibri"/>
              <a:sym typeface="Calibri"/>
            </a:endParaRPr>
          </a:p>
        </p:txBody>
      </p:sp>
      <p:sp>
        <p:nvSpPr>
          <p:cNvPr id="1298" name="Google Shape;1298;p188"/>
          <p:cNvSpPr txBox="1"/>
          <p:nvPr>
            <p:ph idx="1" type="body"/>
          </p:nvPr>
        </p:nvSpPr>
        <p:spPr>
          <a:xfrm>
            <a:off x="457200" y="1354138"/>
            <a:ext cx="59436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The name Kubernetes is Greek</a:t>
            </a:r>
            <a:endParaRPr b="1"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Translates to “helmsman” or “pilot”</a:t>
            </a:r>
            <a:endParaRPr b="1" i="0" sz="28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Root of ”Governor” and “Cybernetic” </a:t>
            </a:r>
            <a:endParaRPr b="1" i="0" sz="28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“K8s” is a shorthand abbreviation derived by replacing the 8 letters “ubernete” with 8.</a:t>
            </a:r>
            <a:endParaRPr b="1" i="0" sz="2800" u="none" cap="none" strike="noStrike">
              <a:solidFill>
                <a:schemeClr val="dk1"/>
              </a:solidFill>
              <a:latin typeface="Calibri"/>
              <a:ea typeface="Calibri"/>
              <a:cs typeface="Calibri"/>
              <a:sym typeface="Calibri"/>
            </a:endParaRPr>
          </a:p>
          <a:p>
            <a:pPr indent="-27940" lvl="2" marL="403225"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p:txBody>
      </p:sp>
      <p:pic>
        <p:nvPicPr>
          <p:cNvPr id="1299" name="Google Shape;1299;p188"/>
          <p:cNvPicPr preferRelativeResize="0"/>
          <p:nvPr/>
        </p:nvPicPr>
        <p:blipFill rotWithShape="1">
          <a:blip r:embed="rId3">
            <a:alphaModFix/>
          </a:blip>
          <a:srcRect b="0" l="0" r="0" t="0"/>
          <a:stretch/>
        </p:blipFill>
        <p:spPr>
          <a:xfrm>
            <a:off x="6248400" y="1905000"/>
            <a:ext cx="2794000" cy="27940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189"/>
          <p:cNvSpPr txBox="1"/>
          <p:nvPr>
            <p:ph type="title"/>
          </p:nvPr>
        </p:nvSpPr>
        <p:spPr>
          <a:xfrm>
            <a:off x="381000" y="329011"/>
            <a:ext cx="8521800" cy="1094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Cloud Native Computing Foundation (CNCF)</a:t>
            </a:r>
            <a:endParaRPr b="1" i="0" sz="3600" u="none" cap="none" strike="noStrike">
              <a:solidFill>
                <a:srgbClr val="000000"/>
              </a:solidFill>
              <a:latin typeface="Calibri"/>
              <a:ea typeface="Calibri"/>
              <a:cs typeface="Calibri"/>
              <a:sym typeface="Calibri"/>
            </a:endParaRPr>
          </a:p>
        </p:txBody>
      </p:sp>
      <p:sp>
        <p:nvSpPr>
          <p:cNvPr id="1305" name="Google Shape;1305;p189"/>
          <p:cNvSpPr txBox="1"/>
          <p:nvPr>
            <p:ph idx="1" type="body"/>
          </p:nvPr>
        </p:nvSpPr>
        <p:spPr>
          <a:xfrm>
            <a:off x="469900" y="1295401"/>
            <a:ext cx="8521800" cy="3657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Mission of the Cloud Native Computing Foundation.</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Formed in Nov 6, 2015 with Kubernetes as its first project</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CNCF is building an ecosystem of </a:t>
            </a:r>
            <a:r>
              <a:rPr b="0" lang="en-US" sz="2590"/>
              <a:t>complementary</a:t>
            </a:r>
            <a:r>
              <a:rPr b="0" i="0" lang="en-US" sz="2590" u="none" cap="none" strike="noStrike">
                <a:solidFill>
                  <a:schemeClr val="dk1"/>
                </a:solidFill>
                <a:latin typeface="Calibri"/>
                <a:ea typeface="Calibri"/>
                <a:cs typeface="Calibri"/>
                <a:sym typeface="Calibri"/>
              </a:rPr>
              <a:t> projects including Prometheus, Fluentd, Linkerd, Rkt, and others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960"/>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1306" name="Google Shape;1306;p189"/>
          <p:cNvPicPr preferRelativeResize="0"/>
          <p:nvPr/>
        </p:nvPicPr>
        <p:blipFill rotWithShape="1">
          <a:blip r:embed="rId3">
            <a:alphaModFix/>
          </a:blip>
          <a:srcRect b="0" l="0" r="0" t="0"/>
          <a:stretch/>
        </p:blipFill>
        <p:spPr>
          <a:xfrm>
            <a:off x="228600" y="4953000"/>
            <a:ext cx="4800599" cy="103464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sp>
        <p:nvSpPr>
          <p:cNvPr id="1311" name="Google Shape;1311;p190"/>
          <p:cNvSpPr txBox="1"/>
          <p:nvPr>
            <p:ph idx="1" type="body"/>
          </p:nvPr>
        </p:nvSpPr>
        <p:spPr>
          <a:xfrm>
            <a:off x="605790" y="1506540"/>
            <a:ext cx="8157300" cy="1084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b="1" i="0" sz="3200" u="none" cap="none" strike="noStrike">
              <a:solidFill>
                <a:schemeClr val="dk1"/>
              </a:solidFill>
              <a:latin typeface="Calibri"/>
              <a:ea typeface="Calibri"/>
              <a:cs typeface="Calibri"/>
              <a:sym typeface="Calibri"/>
            </a:endParaRPr>
          </a:p>
        </p:txBody>
      </p:sp>
      <p:sp>
        <p:nvSpPr>
          <p:cNvPr id="1312" name="Google Shape;1312;p190"/>
          <p:cNvSpPr txBox="1"/>
          <p:nvPr>
            <p:ph type="title"/>
          </p:nvPr>
        </p:nvSpPr>
        <p:spPr>
          <a:xfrm>
            <a:off x="628650" y="365129"/>
            <a:ext cx="7982100" cy="777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is a Microservice?</a:t>
            </a:r>
            <a:endParaRPr b="1" i="0" sz="3600" u="none" cap="none" strike="noStrike">
              <a:solidFill>
                <a:srgbClr val="000000"/>
              </a:solidFill>
              <a:latin typeface="Calibri"/>
              <a:ea typeface="Calibri"/>
              <a:cs typeface="Calibri"/>
              <a:sym typeface="Calibri"/>
            </a:endParaRPr>
          </a:p>
        </p:txBody>
      </p:sp>
      <p:pic>
        <p:nvPicPr>
          <p:cNvPr id="1313" name="Google Shape;1313;p190"/>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191"/>
          <p:cNvSpPr txBox="1"/>
          <p:nvPr>
            <p:ph idx="1" type="body"/>
          </p:nvPr>
        </p:nvSpPr>
        <p:spPr>
          <a:xfrm>
            <a:off x="457201" y="1354140"/>
            <a:ext cx="8610600" cy="4741800"/>
          </a:xfrm>
          <a:prstGeom prst="rect">
            <a:avLst/>
          </a:prstGeom>
          <a:noFill/>
          <a:ln>
            <a:noFill/>
          </a:ln>
        </p:spPr>
        <p:txBody>
          <a:bodyPr anchorCtr="0" anchor="t" bIns="45700" lIns="91425" spcFirstLastPara="1" rIns="91425" wrap="square" tIns="45700">
            <a:noAutofit/>
          </a:bodyPr>
          <a:lstStyle/>
          <a:p>
            <a:pPr indent="-427736" lvl="0" marL="457200" marR="0" rtl="0" algn="l">
              <a:lnSpc>
                <a:spcPct val="80000"/>
              </a:lnSpc>
              <a:spcBef>
                <a:spcPts val="0"/>
              </a:spcBef>
              <a:spcAft>
                <a:spcPts val="0"/>
              </a:spcAft>
              <a:buClr>
                <a:srgbClr val="000000"/>
              </a:buClr>
              <a:buSzPts val="2200"/>
              <a:buFont typeface="Noto Sans Symbols"/>
              <a:buChar char="▪"/>
            </a:pPr>
            <a:r>
              <a:rPr b="1" i="0" lang="en-US" sz="2200" u="none" cap="none" strike="noStrike">
                <a:solidFill>
                  <a:srgbClr val="000000"/>
                </a:solidFill>
                <a:latin typeface="Calibri"/>
                <a:ea typeface="Calibri"/>
                <a:cs typeface="Calibri"/>
                <a:sym typeface="Calibri"/>
              </a:rPr>
              <a:t>Simple </a:t>
            </a:r>
            <a:r>
              <a:rPr b="0" i="0" lang="en-US" sz="2200" u="none" cap="none" strike="noStrike">
                <a:solidFill>
                  <a:srgbClr val="000000"/>
                </a:solidFill>
                <a:latin typeface="Calibri"/>
                <a:ea typeface="Calibri"/>
                <a:cs typeface="Calibri"/>
                <a:sym typeface="Calibri"/>
              </a:rPr>
              <a:t>services that are focused on doing one thing well</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Each service can be built </a:t>
            </a:r>
            <a:r>
              <a:rPr b="1" i="0" lang="en-US" sz="2200" u="none" cap="none" strike="noStrike">
                <a:solidFill>
                  <a:srgbClr val="000000"/>
                </a:solidFill>
                <a:latin typeface="Calibri"/>
                <a:ea typeface="Calibri"/>
                <a:cs typeface="Calibri"/>
                <a:sym typeface="Calibri"/>
              </a:rPr>
              <a:t>using</a:t>
            </a:r>
            <a:r>
              <a:rPr b="0" i="0" lang="en-US" sz="2200" u="none" cap="none" strike="noStrike">
                <a:solidFill>
                  <a:srgbClr val="000000"/>
                </a:solidFill>
                <a:latin typeface="Calibri"/>
                <a:ea typeface="Calibri"/>
                <a:cs typeface="Calibri"/>
                <a:sym typeface="Calibri"/>
              </a:rPr>
              <a:t> the </a:t>
            </a:r>
            <a:r>
              <a:rPr b="1" i="0" lang="en-US" sz="2200" u="none" cap="none" strike="noStrike">
                <a:solidFill>
                  <a:srgbClr val="000000"/>
                </a:solidFill>
                <a:latin typeface="Calibri"/>
                <a:ea typeface="Calibri"/>
                <a:cs typeface="Calibri"/>
                <a:sym typeface="Calibri"/>
              </a:rPr>
              <a:t>best</a:t>
            </a:r>
            <a:r>
              <a:rPr b="0" i="0" lang="en-US" sz="2200" u="none" cap="none" strike="noStrike">
                <a:solidFill>
                  <a:srgbClr val="000000"/>
                </a:solidFill>
                <a:latin typeface="Calibri"/>
                <a:ea typeface="Calibri"/>
                <a:cs typeface="Calibri"/>
                <a:sym typeface="Calibri"/>
              </a:rPr>
              <a:t> tool for the job</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Systems built this way are inherently </a:t>
            </a:r>
            <a:r>
              <a:rPr b="1" i="0" lang="en-US" sz="2200" u="none" cap="none" strike="noStrike">
                <a:solidFill>
                  <a:srgbClr val="000000"/>
                </a:solidFill>
                <a:latin typeface="Calibri"/>
                <a:ea typeface="Calibri"/>
                <a:cs typeface="Calibri"/>
                <a:sym typeface="Calibri"/>
              </a:rPr>
              <a:t>loosely coupled</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Teams can deliver and </a:t>
            </a:r>
            <a:r>
              <a:rPr b="1" i="0" lang="en-US" sz="2200" u="none" cap="none" strike="noStrike">
                <a:solidFill>
                  <a:srgbClr val="000000"/>
                </a:solidFill>
                <a:latin typeface="Calibri"/>
                <a:ea typeface="Calibri"/>
                <a:cs typeface="Calibri"/>
                <a:sym typeface="Calibri"/>
              </a:rPr>
              <a:t>deploy independently</a:t>
            </a:r>
            <a:r>
              <a:rPr b="0" i="0" lang="en-US" sz="2200" u="none" cap="none" strike="noStrike">
                <a:solidFill>
                  <a:srgbClr val="000000"/>
                </a:solidFill>
                <a:latin typeface="Calibri"/>
                <a:ea typeface="Calibri"/>
                <a:cs typeface="Calibri"/>
                <a:sym typeface="Calibri"/>
              </a:rPr>
              <a:t> from each other</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Enable </a:t>
            </a:r>
            <a:r>
              <a:rPr b="1" i="0" lang="en-US" sz="2200" u="none" cap="none" strike="noStrike">
                <a:solidFill>
                  <a:srgbClr val="000000"/>
                </a:solidFill>
                <a:latin typeface="Calibri"/>
                <a:ea typeface="Calibri"/>
                <a:cs typeface="Calibri"/>
                <a:sym typeface="Calibri"/>
              </a:rPr>
              <a:t>continuous delivery</a:t>
            </a:r>
            <a:r>
              <a:rPr b="0" i="0" lang="en-US" sz="2200" u="none" cap="none" strike="noStrike">
                <a:solidFill>
                  <a:srgbClr val="000000"/>
                </a:solidFill>
                <a:latin typeface="Calibri"/>
                <a:ea typeface="Calibri"/>
                <a:cs typeface="Calibri"/>
                <a:sym typeface="Calibri"/>
              </a:rPr>
              <a:t> but allowing frequent releases while the rest of the system continues to be stable</a:t>
            </a:r>
            <a:endParaRPr b="1"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0"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1319" name="Google Shape;1319;p191"/>
          <p:cNvSpPr txBox="1"/>
          <p:nvPr>
            <p:ph type="title"/>
          </p:nvPr>
        </p:nvSpPr>
        <p:spPr>
          <a:xfrm>
            <a:off x="628650" y="365129"/>
            <a:ext cx="7982100" cy="777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Microservice: advantages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9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a:t>
            </a:r>
            <a:endParaRPr b="1" i="0" sz="3600" u="none" cap="none" strike="noStrike">
              <a:solidFill>
                <a:srgbClr val="000000"/>
              </a:solidFill>
              <a:latin typeface="Calibri"/>
              <a:ea typeface="Calibri"/>
              <a:cs typeface="Calibri"/>
              <a:sym typeface="Calibri"/>
            </a:endParaRPr>
          </a:p>
        </p:txBody>
      </p:sp>
      <p:sp>
        <p:nvSpPr>
          <p:cNvPr id="1325" name="Google Shape;1325;p192"/>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Kubernetes can be setup on multiple clouds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Google(GCP) &amp; Microsoft offer Kubernetes as a service, with reliable experiences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AWS has two great open source methods, ’Kops’ and Heptio’s Cloud Formation Script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Last year AWS added Kubernetes as a Service</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can readily be setup locally, with ‘Minikube’ or ‘kubeadm’</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9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 (AWS) - K</a:t>
            </a:r>
            <a:r>
              <a:rPr lang="en-US">
                <a:solidFill>
                  <a:srgbClr val="000000"/>
                </a:solidFill>
              </a:rPr>
              <a:t>ubeadm</a:t>
            </a:r>
            <a:endParaRPr b="1" i="0" sz="3600" u="none" cap="none" strike="noStrike">
              <a:solidFill>
                <a:srgbClr val="000000"/>
              </a:solidFill>
              <a:latin typeface="Calibri"/>
              <a:ea typeface="Calibri"/>
              <a:cs typeface="Calibri"/>
              <a:sym typeface="Calibri"/>
            </a:endParaRPr>
          </a:p>
        </p:txBody>
      </p:sp>
      <p:sp>
        <p:nvSpPr>
          <p:cNvPr id="1331" name="Google Shape;1331;p193"/>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lang="en-US" sz="2200"/>
              <a:t>We will use AWS for this class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Each student will log on to a AWS EC2 machine</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1 node will be used as a master and client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use set up instructions on github</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see a demo to use 2 nodes and treat them as a cluster.</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194"/>
          <p:cNvSpPr txBox="1"/>
          <p:nvPr>
            <p:ph type="title"/>
          </p:nvPr>
        </p:nvSpPr>
        <p:spPr>
          <a:xfrm>
            <a:off x="4762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000000"/>
                </a:solidFill>
                <a:latin typeface="Calibri"/>
                <a:ea typeface="Calibri"/>
                <a:cs typeface="Calibri"/>
                <a:sym typeface="Calibri"/>
              </a:rPr>
              <a:t>Local Kubernetes</a:t>
            </a:r>
            <a:br>
              <a:rPr b="1" i="0" lang="en-US" sz="3600" u="none" cap="none" strike="noStrike">
                <a:solidFill>
                  <a:srgbClr val="000000"/>
                </a:solidFill>
                <a:latin typeface="Calibri"/>
                <a:ea typeface="Calibri"/>
                <a:cs typeface="Calibri"/>
                <a:sym typeface="Calibri"/>
              </a:rPr>
            </a:br>
            <a:endParaRPr b="1" i="0" sz="3600" u="none" cap="none" strike="noStrike">
              <a:solidFill>
                <a:srgbClr val="000000"/>
              </a:solidFill>
              <a:latin typeface="Calibri"/>
              <a:ea typeface="Calibri"/>
              <a:cs typeface="Calibri"/>
              <a:sym typeface="Calibri"/>
            </a:endParaRPr>
          </a:p>
        </p:txBody>
      </p:sp>
      <p:sp>
        <p:nvSpPr>
          <p:cNvPr id="1337" name="Google Shape;1337;p194"/>
          <p:cNvSpPr txBox="1"/>
          <p:nvPr>
            <p:ph idx="1" type="body"/>
          </p:nvPr>
        </p:nvSpPr>
        <p:spPr>
          <a:xfrm>
            <a:off x="628650" y="1058325"/>
            <a:ext cx="7886700" cy="511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40"/>
              </a:spcBef>
              <a:spcAft>
                <a:spcPts val="0"/>
              </a:spcAft>
              <a:buClr>
                <a:schemeClr val="accent3"/>
              </a:buClr>
              <a:buSzPts val="2880"/>
              <a:buFont typeface="Noto Sans Symbols"/>
              <a:buNone/>
            </a:pPr>
            <a:r>
              <a:rPr b="0" lang="en-US" sz="2200"/>
              <a:t>Use the instructions to run the 4 instructions </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will set up master</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enable networking, untaint the master node</a:t>
            </a:r>
            <a:endParaRPr b="0" sz="2200"/>
          </a:p>
          <a:p>
            <a:pPr indent="0" lvl="0" marL="0" marR="0" rtl="0" algn="l">
              <a:lnSpc>
                <a:spcPct val="90000"/>
              </a:lnSpc>
              <a:spcBef>
                <a:spcPts val="280"/>
              </a:spcBef>
              <a:spcAft>
                <a:spcPts val="0"/>
              </a:spcAft>
              <a:buClr>
                <a:schemeClr val="accent3"/>
              </a:buClr>
              <a:buSzPts val="1260"/>
              <a:buFont typeface="Noto Sans Symbols"/>
              <a:buNone/>
            </a:pPr>
            <a:r>
              <a:rPr b="0" lang="en-US" sz="2200"/>
              <a:t>-- should be able to run commands</a:t>
            </a:r>
            <a:endParaRPr b="0" sz="2200"/>
          </a:p>
          <a:p>
            <a:pPr indent="0" lvl="0" marL="0" marR="0" rtl="0" algn="l">
              <a:lnSpc>
                <a:spcPct val="90000"/>
              </a:lnSpc>
              <a:spcBef>
                <a:spcPts val="280"/>
              </a:spcBef>
              <a:spcAft>
                <a:spcPts val="0"/>
              </a:spcAft>
              <a:buClr>
                <a:schemeClr val="accent3"/>
              </a:buClr>
              <a:buSzPts val="1260"/>
              <a:buFont typeface="Noto Sans Symbols"/>
              <a:buNone/>
            </a:pPr>
            <a:r>
              <a:t/>
            </a:r>
            <a:endParaRPr b="0" sz="2200"/>
          </a:p>
          <a:p>
            <a:pPr indent="0" lvl="0" marL="0" marR="0" rtl="0" algn="l">
              <a:lnSpc>
                <a:spcPct val="90000"/>
              </a:lnSpc>
              <a:spcBef>
                <a:spcPts val="480"/>
              </a:spcBef>
              <a:spcAft>
                <a:spcPts val="0"/>
              </a:spcAft>
              <a:buClr>
                <a:schemeClr val="accent3"/>
              </a:buClr>
              <a:buSzPts val="2160"/>
              <a:buFont typeface="Noto Sans Symbols"/>
              <a:buNone/>
            </a:pPr>
            <a:r>
              <a:rPr b="0" lang="en-US" sz="2200" u="sng">
                <a:solidFill>
                  <a:srgbClr val="000000"/>
                </a:solidFill>
                <a:hlinkClick r:id="rId3"/>
              </a:rPr>
              <a:t>https://github.com/abhikbanerjee/Kubernetes_Exercise_Files/blob/master/AWS_setup_files/Kubernetes_Setup_AWS.md</a:t>
            </a:r>
            <a:r>
              <a:rPr b="0" lang="en-US" sz="2200">
                <a:solidFill>
                  <a:srgbClr val="000000"/>
                </a:solidFill>
              </a:rPr>
              <a:t> </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sp>
        <p:nvSpPr>
          <p:cNvPr id="1342" name="Google Shape;1342;p195"/>
          <p:cNvSpPr txBox="1"/>
          <p:nvPr>
            <p:ph type="title"/>
          </p:nvPr>
        </p:nvSpPr>
        <p:spPr>
          <a:xfrm>
            <a:off x="400050" y="-1682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Example Commands</a:t>
            </a:r>
            <a:endParaRPr b="1" i="0" sz="3600" u="none" cap="none" strike="noStrike">
              <a:solidFill>
                <a:srgbClr val="000000"/>
              </a:solidFill>
              <a:latin typeface="Calibri"/>
              <a:ea typeface="Calibri"/>
              <a:cs typeface="Calibri"/>
              <a:sym typeface="Calibri"/>
            </a:endParaRPr>
          </a:p>
        </p:txBody>
      </p:sp>
      <p:sp>
        <p:nvSpPr>
          <p:cNvPr id="1343" name="Google Shape;1343;p195"/>
          <p:cNvSpPr txBox="1"/>
          <p:nvPr>
            <p:ph idx="1" type="body"/>
          </p:nvPr>
        </p:nvSpPr>
        <p:spPr>
          <a:xfrm>
            <a:off x="628650" y="762000"/>
            <a:ext cx="7886700" cy="1957800"/>
          </a:xfrm>
          <a:prstGeom prst="rect">
            <a:avLst/>
          </a:prstGeom>
          <a:noFill/>
          <a:ln>
            <a:noFill/>
          </a:ln>
        </p:spPr>
        <p:txBody>
          <a:bodyPr anchorCtr="0" anchor="t" bIns="45700" lIns="91425" spcFirstLastPara="1" rIns="91425" wrap="square" tIns="45700">
            <a:noAutofit/>
          </a:bodyPr>
          <a:lstStyle/>
          <a:p>
            <a:pPr indent="0" lvl="0" marL="203200" rtl="0" algn="l">
              <a:lnSpc>
                <a:spcPct val="100000"/>
              </a:lnSpc>
              <a:spcBef>
                <a:spcPts val="640"/>
              </a:spcBef>
              <a:spcAft>
                <a:spcPts val="0"/>
              </a:spcAft>
              <a:buClr>
                <a:schemeClr val="dk1"/>
              </a:buClr>
              <a:buSzPts val="2000"/>
              <a:buFont typeface="Calibri"/>
              <a:buNone/>
            </a:pPr>
            <a:r>
              <a:rPr b="0" lang="en-US" sz="2200"/>
              <a:t>kubectl get nodes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services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pods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deployment --all-namespaces -o wide</a:t>
            </a:r>
            <a:endParaRPr b="0" sz="2200"/>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1344" name="Google Shape;1344;p195"/>
          <p:cNvPicPr preferRelativeResize="0"/>
          <p:nvPr/>
        </p:nvPicPr>
        <p:blipFill>
          <a:blip r:embed="rId3">
            <a:alphaModFix/>
          </a:blip>
          <a:stretch>
            <a:fillRect/>
          </a:stretch>
        </p:blipFill>
        <p:spPr>
          <a:xfrm>
            <a:off x="1028700" y="2749450"/>
            <a:ext cx="7258052" cy="307140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19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a:t>
            </a:r>
            <a:endParaRPr b="1" i="0" sz="3600" u="none" cap="none" strike="noStrike">
              <a:solidFill>
                <a:srgbClr val="000000"/>
              </a:solidFill>
              <a:latin typeface="Calibri"/>
              <a:ea typeface="Calibri"/>
              <a:cs typeface="Calibri"/>
              <a:sym typeface="Calibri"/>
            </a:endParaRPr>
          </a:p>
        </p:txBody>
      </p:sp>
      <p:pic>
        <p:nvPicPr>
          <p:cNvPr id="1350" name="Google Shape;1350;p196"/>
          <p:cNvPicPr preferRelativeResize="0"/>
          <p:nvPr/>
        </p:nvPicPr>
        <p:blipFill rotWithShape="1">
          <a:blip r:embed="rId3">
            <a:alphaModFix/>
          </a:blip>
          <a:srcRect b="0" l="0" r="0" t="0"/>
          <a:stretch/>
        </p:blipFill>
        <p:spPr>
          <a:xfrm>
            <a:off x="2768600" y="1905000"/>
            <a:ext cx="3594100" cy="2260600"/>
          </a:xfrm>
          <a:prstGeom prst="rect">
            <a:avLst/>
          </a:prstGeom>
          <a:noFill/>
          <a:ln>
            <a:noFill/>
          </a:ln>
        </p:spPr>
      </p:pic>
      <p:pic>
        <p:nvPicPr>
          <p:cNvPr id="1351" name="Google Shape;1351;p196"/>
          <p:cNvPicPr preferRelativeResize="0"/>
          <p:nvPr/>
        </p:nvPicPr>
        <p:blipFill rotWithShape="1">
          <a:blip r:embed="rId4">
            <a:alphaModFix/>
          </a:blip>
          <a:srcRect b="0" l="0" r="0" t="0"/>
          <a:stretch/>
        </p:blipFill>
        <p:spPr>
          <a:xfrm>
            <a:off x="5678103" y="3492500"/>
            <a:ext cx="3389697" cy="1917700"/>
          </a:xfrm>
          <a:prstGeom prst="rect">
            <a:avLst/>
          </a:prstGeom>
          <a:noFill/>
          <a:ln>
            <a:noFill/>
          </a:ln>
        </p:spPr>
      </p:pic>
      <p:pic>
        <p:nvPicPr>
          <p:cNvPr id="1352" name="Google Shape;1352;p196"/>
          <p:cNvPicPr preferRelativeResize="0"/>
          <p:nvPr/>
        </p:nvPicPr>
        <p:blipFill rotWithShape="1">
          <a:blip r:embed="rId5">
            <a:alphaModFix/>
          </a:blip>
          <a:srcRect b="0" l="0" r="0" t="0"/>
          <a:stretch/>
        </p:blipFill>
        <p:spPr>
          <a:xfrm>
            <a:off x="0" y="3568700"/>
            <a:ext cx="3389696" cy="19177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97"/>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Situation</a:t>
            </a:r>
            <a:endParaRPr b="1" i="0" sz="3600" u="none" cap="none" strike="noStrike">
              <a:solidFill>
                <a:srgbClr val="000000"/>
              </a:solidFill>
              <a:latin typeface="Calibri"/>
              <a:ea typeface="Calibri"/>
              <a:cs typeface="Calibri"/>
              <a:sym typeface="Calibri"/>
            </a:endParaRPr>
          </a:p>
        </p:txBody>
      </p:sp>
      <p:sp>
        <p:nvSpPr>
          <p:cNvPr id="1358" name="Google Shape;1358;p197"/>
          <p:cNvSpPr txBox="1"/>
          <p:nvPr>
            <p:ph idx="1" type="body"/>
          </p:nvPr>
        </p:nvSpPr>
        <p:spPr>
          <a:xfrm>
            <a:off x="624700" y="685800"/>
            <a:ext cx="3306300" cy="5558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Pokemon Go launched a hit app! The application was a viral, overnight roaring success.</a:t>
            </a:r>
            <a:endParaRPr b="1" i="0" sz="2200" u="none" cap="none" strike="noStrike">
              <a:solidFill>
                <a:schemeClr val="dk1"/>
              </a:solidFill>
              <a:latin typeface="Calibri"/>
              <a:ea typeface="Calibri"/>
              <a:cs typeface="Calibri"/>
              <a:sym typeface="Calibri"/>
            </a:endParaRPr>
          </a:p>
          <a:p>
            <a:pPr indent="0" lvl="0" marL="0" marR="0" rtl="0" algn="l">
              <a:lnSpc>
                <a:spcPct val="80000"/>
              </a:lnSpc>
              <a:spcBef>
                <a:spcPts val="444"/>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 The challenge? It rapidly had 50x the worst case traffic estimate and grew rapidly</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Achieved the same active users in a month that took Twitter years to reach</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most downloaded app in history within a few days</a:t>
            </a:r>
            <a:endParaRPr b="1" i="0" sz="2200" u="none" cap="none" strike="noStrike">
              <a:solidFill>
                <a:schemeClr val="dk1"/>
              </a:solidFill>
              <a:latin typeface="Calibri"/>
              <a:ea typeface="Calibri"/>
              <a:cs typeface="Calibri"/>
              <a:sym typeface="Calibri"/>
            </a:endParaRPr>
          </a:p>
        </p:txBody>
      </p:sp>
      <p:pic>
        <p:nvPicPr>
          <p:cNvPr id="1359" name="Google Shape;1359;p197"/>
          <p:cNvPicPr preferRelativeResize="0"/>
          <p:nvPr/>
        </p:nvPicPr>
        <p:blipFill rotWithShape="1">
          <a:blip r:embed="rId3">
            <a:alphaModFix/>
          </a:blip>
          <a:srcRect b="0" l="0" r="0" t="0"/>
          <a:stretch/>
        </p:blipFill>
        <p:spPr>
          <a:xfrm>
            <a:off x="4114800" y="741590"/>
            <a:ext cx="4842933" cy="2724150"/>
          </a:xfrm>
          <a:prstGeom prst="rect">
            <a:avLst/>
          </a:prstGeom>
          <a:noFill/>
          <a:ln>
            <a:noFill/>
          </a:ln>
        </p:spPr>
      </p:pic>
      <p:pic>
        <p:nvPicPr>
          <p:cNvPr id="1360" name="Google Shape;1360;p197"/>
          <p:cNvPicPr preferRelativeResize="0"/>
          <p:nvPr/>
        </p:nvPicPr>
        <p:blipFill rotWithShape="1">
          <a:blip r:embed="rId4">
            <a:alphaModFix/>
          </a:blip>
          <a:srcRect b="0" l="0" r="0" t="0"/>
          <a:stretch/>
        </p:blipFill>
        <p:spPr>
          <a:xfrm>
            <a:off x="6612466" y="3793177"/>
            <a:ext cx="2317926" cy="1851561"/>
          </a:xfrm>
          <a:prstGeom prst="rect">
            <a:avLst/>
          </a:prstGeom>
          <a:noFill/>
          <a:ln>
            <a:noFill/>
          </a:ln>
        </p:spPr>
      </p:pic>
      <p:pic>
        <p:nvPicPr>
          <p:cNvPr id="1361" name="Google Shape;1361;p197"/>
          <p:cNvPicPr preferRelativeResize="0"/>
          <p:nvPr/>
        </p:nvPicPr>
        <p:blipFill rotWithShape="1">
          <a:blip r:embed="rId5">
            <a:alphaModFix/>
          </a:blip>
          <a:srcRect b="0" l="0" r="0" t="0"/>
          <a:stretch/>
        </p:blipFill>
        <p:spPr>
          <a:xfrm>
            <a:off x="4114800" y="3793177"/>
            <a:ext cx="2313711" cy="18179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72"/>
          <p:cNvSpPr txBox="1"/>
          <p:nvPr>
            <p:ph type="title"/>
          </p:nvPr>
        </p:nvSpPr>
        <p:spPr>
          <a:xfrm>
            <a:off x="628650" y="2286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a:t>
            </a:r>
            <a:endParaRPr/>
          </a:p>
        </p:txBody>
      </p:sp>
      <p:sp>
        <p:nvSpPr>
          <p:cNvPr id="412" name="Google Shape;412;p72"/>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With no mechanism to reduce complexity, the application grows more complex </a:t>
            </a:r>
            <a:endParaRPr/>
          </a:p>
          <a:p>
            <a:pPr indent="-457200" lvl="1" marL="4635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Add dependencies</a:t>
            </a:r>
            <a:endParaRPr/>
          </a:p>
          <a:p>
            <a:pPr indent="-457200" lvl="1" marL="4635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Add features</a:t>
            </a:r>
            <a:endParaRPr/>
          </a:p>
          <a:p>
            <a:pPr indent="-457200" lvl="1" marL="4635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Add Security</a:t>
            </a:r>
            <a:endParaRPr/>
          </a:p>
          <a:p>
            <a:pPr indent="-457200" lvl="1" marL="4635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Etc.</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98"/>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sp>
        <p:nvSpPr>
          <p:cNvPr id="1367" name="Google Shape;1367;p198"/>
          <p:cNvSpPr txBox="1"/>
          <p:nvPr>
            <p:ph idx="1" type="body"/>
          </p:nvPr>
        </p:nvSpPr>
        <p:spPr>
          <a:xfrm>
            <a:off x="624692" y="1295400"/>
            <a:ext cx="82146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Application for the logic ran on Google Container Engine </a:t>
            </a:r>
            <a:r>
              <a:rPr b="0" i="0" lang="en-US" sz="2200" u="none" cap="none" strike="noStrike">
                <a:solidFill>
                  <a:schemeClr val="dk1"/>
                </a:solidFill>
                <a:latin typeface="Calibri"/>
                <a:ea typeface="Calibri"/>
                <a:cs typeface="Calibri"/>
                <a:sym typeface="Calibri"/>
              </a:rPr>
              <a:t>powered by Kubernetes.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Enabled automation to scale the application to millions of users</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Also enabled upgrading the version of the cluster and load balancer without downtime while millions of players were online</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1368" name="Google Shape;1368;p198"/>
          <p:cNvPicPr preferRelativeResize="0"/>
          <p:nvPr/>
        </p:nvPicPr>
        <p:blipFill rotWithShape="1">
          <a:blip r:embed="rId3">
            <a:alphaModFix/>
          </a:blip>
          <a:srcRect b="0" l="0" r="0" t="0"/>
          <a:stretch/>
        </p:blipFill>
        <p:spPr>
          <a:xfrm>
            <a:off x="5071836" y="3695700"/>
            <a:ext cx="3454400" cy="1943100"/>
          </a:xfrm>
          <a:prstGeom prst="rect">
            <a:avLst/>
          </a:prstGeom>
          <a:noFill/>
          <a:ln>
            <a:noFill/>
          </a:ln>
        </p:spPr>
      </p:pic>
      <p:pic>
        <p:nvPicPr>
          <p:cNvPr id="1369" name="Google Shape;1369;p198"/>
          <p:cNvPicPr preferRelativeResize="0"/>
          <p:nvPr/>
        </p:nvPicPr>
        <p:blipFill rotWithShape="1">
          <a:blip r:embed="rId4">
            <a:alphaModFix/>
          </a:blip>
          <a:srcRect b="0" l="0" r="0" t="0"/>
          <a:stretch/>
        </p:blipFill>
        <p:spPr>
          <a:xfrm>
            <a:off x="661308" y="3543300"/>
            <a:ext cx="3413908" cy="209955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99"/>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pic>
        <p:nvPicPr>
          <p:cNvPr id="1375" name="Google Shape;1375;p199"/>
          <p:cNvPicPr preferRelativeResize="0"/>
          <p:nvPr/>
        </p:nvPicPr>
        <p:blipFill rotWithShape="1">
          <a:blip r:embed="rId3">
            <a:alphaModFix/>
          </a:blip>
          <a:srcRect b="0" l="0" r="0" t="0"/>
          <a:stretch/>
        </p:blipFill>
        <p:spPr>
          <a:xfrm>
            <a:off x="6664582" y="4160570"/>
            <a:ext cx="1804257" cy="1562100"/>
          </a:xfrm>
          <a:prstGeom prst="rect">
            <a:avLst/>
          </a:prstGeom>
          <a:noFill/>
          <a:ln>
            <a:noFill/>
          </a:ln>
        </p:spPr>
      </p:pic>
      <p:sp>
        <p:nvSpPr>
          <p:cNvPr id="1376" name="Google Shape;1376;p199"/>
          <p:cNvSpPr txBox="1"/>
          <p:nvPr>
            <p:ph idx="1" type="body"/>
          </p:nvPr>
        </p:nvSpPr>
        <p:spPr>
          <a:xfrm>
            <a:off x="624692" y="1295400"/>
            <a:ext cx="82146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Even Google doesn’t have unlimited resources and engineers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 CRE (Cloud Reliability Engineer team) worked closely with Niantic to review and optimize the architecture.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Pokemon Go used Cloud Datastore, a cloud native NoSQL database. </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1377" name="Google Shape;1377;p199"/>
          <p:cNvPicPr preferRelativeResize="0"/>
          <p:nvPr/>
        </p:nvPicPr>
        <p:blipFill rotWithShape="1">
          <a:blip r:embed="rId4">
            <a:alphaModFix/>
          </a:blip>
          <a:srcRect b="0" l="0" r="0" t="0"/>
          <a:stretch/>
        </p:blipFill>
        <p:spPr>
          <a:xfrm>
            <a:off x="762000" y="4179620"/>
            <a:ext cx="5029200" cy="16764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20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Result</a:t>
            </a:r>
            <a:endParaRPr b="1" i="0" sz="3600" u="none" cap="none" strike="noStrike">
              <a:solidFill>
                <a:srgbClr val="000000"/>
              </a:solidFill>
              <a:latin typeface="Calibri"/>
              <a:ea typeface="Calibri"/>
              <a:cs typeface="Calibri"/>
              <a:sym typeface="Calibri"/>
            </a:endParaRPr>
          </a:p>
        </p:txBody>
      </p:sp>
      <p:sp>
        <p:nvSpPr>
          <p:cNvPr id="1383" name="Google Shape;1383;p200"/>
          <p:cNvSpPr txBox="1"/>
          <p:nvPr>
            <p:ph idx="1" type="body"/>
          </p:nvPr>
        </p:nvSpPr>
        <p:spPr>
          <a:xfrm>
            <a:off x="624692" y="1295400"/>
            <a:ext cx="82146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Was able to launch in Japan a mere two weeks after the US launch, where they received 3x the US users without incident.</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largest Kubernetes deployment ever, with multitude of bugs identified, fixed and merged into the open source repo</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cluster ended up utilizing tens of thousands of cores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Arguably the first successful overnight/viral planet-wide launch</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eventually downloaded more than 500 million times and 25 million players at peak</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Inspired users to walk over 5.4 billion miles over the course of a year due to gameplay</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201"/>
          <p:cNvSpPr txBox="1"/>
          <p:nvPr>
            <p:ph type="title"/>
          </p:nvPr>
        </p:nvSpPr>
        <p:spPr>
          <a:xfrm>
            <a:off x="457200" y="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Advantages</a:t>
            </a:r>
            <a:endParaRPr b="1" i="0" sz="3600" u="none" cap="none" strike="noStrike">
              <a:solidFill>
                <a:schemeClr val="dk1"/>
              </a:solidFill>
              <a:latin typeface="Calibri"/>
              <a:ea typeface="Calibri"/>
              <a:cs typeface="Calibri"/>
              <a:sym typeface="Calibri"/>
            </a:endParaRPr>
          </a:p>
        </p:txBody>
      </p:sp>
      <p:sp>
        <p:nvSpPr>
          <p:cNvPr id="1389" name="Google Shape;1389;p201"/>
          <p:cNvSpPr txBox="1"/>
          <p:nvPr>
            <p:ph idx="1" type="body"/>
          </p:nvPr>
        </p:nvSpPr>
        <p:spPr>
          <a:xfrm>
            <a:off x="628650" y="990601"/>
            <a:ext cx="7677300" cy="20574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Portable</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Isolated</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Lighter footprint &amp; overhead (vs VMs)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Simplify Devops practices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Speed up Continuous Integration</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Empower Microservice architectures and adoption</a:t>
            </a:r>
            <a:endParaRPr sz="2200"/>
          </a:p>
          <a:p>
            <a:pPr indent="0" lvl="0" marL="342900" marR="0" rtl="0" algn="l">
              <a:lnSpc>
                <a:spcPct val="80000"/>
              </a:lnSpc>
              <a:spcBef>
                <a:spcPts val="640"/>
              </a:spcBef>
              <a:spcAft>
                <a:spcPts val="0"/>
              </a:spcAft>
              <a:buClr>
                <a:schemeClr val="dk1"/>
              </a:buClr>
              <a:buSzPts val="2720"/>
              <a:buFont typeface="Calibri"/>
              <a:buNone/>
            </a:pPr>
            <a:r>
              <a:t/>
            </a:r>
            <a:endParaRPr b="0" i="0" sz="2720" u="none" cap="none" strike="noStrike">
              <a:solidFill>
                <a:schemeClr val="dk1"/>
              </a:solidFill>
              <a:latin typeface="Calibri"/>
              <a:ea typeface="Calibri"/>
              <a:cs typeface="Calibri"/>
              <a:sym typeface="Calibri"/>
            </a:endParaRPr>
          </a:p>
        </p:txBody>
      </p:sp>
      <p:pic>
        <p:nvPicPr>
          <p:cNvPr id="1390" name="Google Shape;1390;p201"/>
          <p:cNvPicPr preferRelativeResize="0"/>
          <p:nvPr/>
        </p:nvPicPr>
        <p:blipFill rotWithShape="1">
          <a:blip r:embed="rId3">
            <a:alphaModFix/>
          </a:blip>
          <a:srcRect b="0" l="0" r="0" t="0"/>
          <a:stretch/>
        </p:blipFill>
        <p:spPr>
          <a:xfrm>
            <a:off x="1676400" y="3733800"/>
            <a:ext cx="5679025" cy="23002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20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Challenges with multiple containers</a:t>
            </a:r>
            <a:endParaRPr b="1" i="0" sz="3600" u="none" cap="none" strike="noStrike">
              <a:solidFill>
                <a:schemeClr val="dk1"/>
              </a:solidFill>
              <a:latin typeface="Calibri"/>
              <a:ea typeface="Calibri"/>
              <a:cs typeface="Calibri"/>
              <a:sym typeface="Calibri"/>
            </a:endParaRPr>
          </a:p>
        </p:txBody>
      </p:sp>
      <p:pic>
        <p:nvPicPr>
          <p:cNvPr id="1396" name="Google Shape;1396;p202"/>
          <p:cNvPicPr preferRelativeResize="0"/>
          <p:nvPr>
            <p:ph idx="1" type="body"/>
          </p:nvPr>
        </p:nvPicPr>
        <p:blipFill rotWithShape="1">
          <a:blip r:embed="rId3">
            <a:alphaModFix/>
          </a:blip>
          <a:srcRect b="0" l="0" r="0" t="0"/>
          <a:stretch/>
        </p:blipFill>
        <p:spPr>
          <a:xfrm>
            <a:off x="247650" y="1752601"/>
            <a:ext cx="4055400" cy="3200400"/>
          </a:xfrm>
          <a:prstGeom prst="rect">
            <a:avLst/>
          </a:prstGeom>
          <a:noFill/>
          <a:ln>
            <a:noFill/>
          </a:ln>
        </p:spPr>
      </p:pic>
      <p:sp>
        <p:nvSpPr>
          <p:cNvPr id="1397" name="Google Shape;1397;p202"/>
          <p:cNvSpPr txBox="1"/>
          <p:nvPr/>
        </p:nvSpPr>
        <p:spPr>
          <a:xfrm>
            <a:off x="4648200" y="1752601"/>
            <a:ext cx="4191000" cy="2862300"/>
          </a:xfrm>
          <a:prstGeom prst="rect">
            <a:avLst/>
          </a:prstGeom>
          <a:noFill/>
          <a:ln>
            <a:noFill/>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scale?</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Once I scale, where are they?</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do my containers find each other?</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should I manage port conflicts?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What if a host fails?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update them? Health checks?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will I track their logs?</a:t>
            </a:r>
            <a:endParaRPr b="0" i="0" sz="2200" u="none" cap="none" strike="noStrike">
              <a:solidFill>
                <a:srgbClr val="000000"/>
              </a:solidFill>
              <a:latin typeface="Arial"/>
              <a:ea typeface="Arial"/>
              <a:cs typeface="Arial"/>
              <a:sym typeface="Arial"/>
            </a:endParaRPr>
          </a:p>
        </p:txBody>
      </p:sp>
      <p:cxnSp>
        <p:nvCxnSpPr>
          <p:cNvPr id="1398" name="Google Shape;1398;p20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20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Orchestration Tools</a:t>
            </a:r>
            <a:endParaRPr b="1" i="0" sz="3600" u="none" cap="none" strike="noStrike">
              <a:solidFill>
                <a:schemeClr val="dk1"/>
              </a:solidFill>
              <a:latin typeface="Calibri"/>
              <a:ea typeface="Calibri"/>
              <a:cs typeface="Calibri"/>
              <a:sym typeface="Calibri"/>
            </a:endParaRPr>
          </a:p>
        </p:txBody>
      </p:sp>
      <p:sp>
        <p:nvSpPr>
          <p:cNvPr id="1404" name="Google Shape;1404;p203"/>
          <p:cNvSpPr txBox="1"/>
          <p:nvPr>
            <p:ph idx="1" type="body"/>
          </p:nvPr>
        </p:nvSpPr>
        <p:spPr>
          <a:xfrm>
            <a:off x="628650" y="914399"/>
            <a:ext cx="7886700" cy="14139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three most popular are: Kubernetes, Docker Swa</a:t>
            </a:r>
            <a:r>
              <a:rPr lang="en-US" sz="2200"/>
              <a:t>r</a:t>
            </a:r>
            <a:r>
              <a:rPr b="0" i="0" lang="en-US" sz="2200" u="none" cap="none" strike="noStrike">
                <a:solidFill>
                  <a:schemeClr val="dk1"/>
                </a:solidFill>
                <a:latin typeface="Calibri"/>
                <a:ea typeface="Calibri"/>
                <a:cs typeface="Calibri"/>
                <a:sym typeface="Calibri"/>
              </a:rPr>
              <a:t>m &amp; Mesos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has become the unofficial standard</a:t>
            </a:r>
            <a:endParaRPr b="0" i="0" sz="2200" u="none" cap="none" strike="noStrike">
              <a:solidFill>
                <a:schemeClr val="dk1"/>
              </a:solidFill>
              <a:latin typeface="Calibri"/>
              <a:ea typeface="Calibri"/>
              <a:cs typeface="Calibri"/>
              <a:sym typeface="Calibri"/>
            </a:endParaRPr>
          </a:p>
        </p:txBody>
      </p:sp>
      <p:pic>
        <p:nvPicPr>
          <p:cNvPr id="1405" name="Google Shape;1405;p203"/>
          <p:cNvPicPr preferRelativeResize="0"/>
          <p:nvPr/>
        </p:nvPicPr>
        <p:blipFill rotWithShape="1">
          <a:blip r:embed="rId3">
            <a:alphaModFix/>
          </a:blip>
          <a:srcRect b="0" l="0" r="0" t="0"/>
          <a:stretch/>
        </p:blipFill>
        <p:spPr>
          <a:xfrm>
            <a:off x="1219200" y="2660550"/>
            <a:ext cx="6379625" cy="33745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20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Orchestration Tool</a:t>
            </a:r>
            <a:r>
              <a:rPr lang="en-US"/>
              <a:t> Functions</a:t>
            </a:r>
            <a:endParaRPr b="1" i="0" sz="3600" u="none" cap="none" strike="noStrike">
              <a:solidFill>
                <a:schemeClr val="dk1"/>
              </a:solidFill>
              <a:latin typeface="Calibri"/>
              <a:ea typeface="Calibri"/>
              <a:cs typeface="Calibri"/>
              <a:sym typeface="Calibri"/>
            </a:endParaRPr>
          </a:p>
        </p:txBody>
      </p:sp>
      <p:sp>
        <p:nvSpPr>
          <p:cNvPr id="1411" name="Google Shape;1411;p204"/>
          <p:cNvSpPr txBox="1"/>
          <p:nvPr>
            <p:ph idx="1" type="body"/>
          </p:nvPr>
        </p:nvSpPr>
        <p:spPr>
          <a:xfrm>
            <a:off x="628650" y="1523996"/>
            <a:ext cx="7886700" cy="38523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lang="en-US" sz="2200"/>
              <a:t>Provision Hosts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lang="en-US" sz="2200"/>
              <a:t>Instantiate Containers on Hosts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Restart Failing Containers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Expose Containers as service outside the cluster</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Scale the cluster up or down</a:t>
            </a:r>
            <a:endParaRPr sz="2200"/>
          </a:p>
        </p:txBody>
      </p:sp>
      <p:cxnSp>
        <p:nvCxnSpPr>
          <p:cNvPr id="1412" name="Google Shape;1412;p204"/>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205"/>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Guidelines for right infra</a:t>
            </a:r>
            <a:endParaRPr b="1" i="0" sz="3600" u="none" cap="none" strike="noStrike">
              <a:solidFill>
                <a:srgbClr val="000000"/>
              </a:solidFill>
              <a:latin typeface="Calibri"/>
              <a:ea typeface="Calibri"/>
              <a:cs typeface="Calibri"/>
              <a:sym typeface="Calibri"/>
            </a:endParaRPr>
          </a:p>
        </p:txBody>
      </p:sp>
      <p:pic>
        <p:nvPicPr>
          <p:cNvPr id="1418" name="Google Shape;1418;p205"/>
          <p:cNvPicPr preferRelativeResize="0"/>
          <p:nvPr/>
        </p:nvPicPr>
        <p:blipFill>
          <a:blip r:embed="rId3">
            <a:alphaModFix/>
          </a:blip>
          <a:stretch>
            <a:fillRect/>
          </a:stretch>
        </p:blipFill>
        <p:spPr>
          <a:xfrm>
            <a:off x="152400" y="1268725"/>
            <a:ext cx="8587374" cy="4485473"/>
          </a:xfrm>
          <a:prstGeom prst="rect">
            <a:avLst/>
          </a:prstGeom>
          <a:noFill/>
          <a:ln>
            <a:noFill/>
          </a:ln>
        </p:spPr>
      </p:pic>
      <p:sp>
        <p:nvSpPr>
          <p:cNvPr id="1419" name="Google Shape;1419;p20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20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Stats</a:t>
            </a:r>
            <a:endParaRPr b="1" i="0" sz="3600" u="none" cap="none" strike="noStrike">
              <a:solidFill>
                <a:srgbClr val="000000"/>
              </a:solidFill>
              <a:latin typeface="Calibri"/>
              <a:ea typeface="Calibri"/>
              <a:cs typeface="Calibri"/>
              <a:sym typeface="Calibri"/>
            </a:endParaRPr>
          </a:p>
        </p:txBody>
      </p:sp>
      <p:sp>
        <p:nvSpPr>
          <p:cNvPr id="1425" name="Google Shape;1425;p206"/>
          <p:cNvSpPr txBox="1"/>
          <p:nvPr>
            <p:ph idx="1" type="body"/>
          </p:nvPr>
        </p:nvSpPr>
        <p:spPr>
          <a:xfrm>
            <a:off x="628650" y="1524001"/>
            <a:ext cx="7886700" cy="1524000"/>
          </a:xfrm>
          <a:prstGeom prst="rect">
            <a:avLst/>
          </a:prstGeom>
          <a:noFill/>
          <a:ln>
            <a:noFill/>
          </a:ln>
        </p:spPr>
        <p:txBody>
          <a:bodyPr anchorCtr="0" anchor="t" bIns="45700" lIns="91425" spcFirstLastPara="1" rIns="91425" wrap="square" tIns="45700">
            <a:noAutofit/>
          </a:bodyPr>
          <a:lstStyle/>
          <a:p>
            <a:pPr indent="-436880"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Top 100 project by stars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22k LinkedIn professionals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Largest container management ecosystem</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graphicFrame>
        <p:nvGraphicFramePr>
          <p:cNvPr id="1426" name="Google Shape;1426;p206"/>
          <p:cNvGraphicFramePr/>
          <p:nvPr/>
        </p:nvGraphicFramePr>
        <p:xfrm>
          <a:off x="465382" y="3200399"/>
          <a:ext cx="3000000" cy="3000000"/>
        </p:xfrm>
        <a:graphic>
          <a:graphicData uri="http://schemas.openxmlformats.org/drawingml/2006/table">
            <a:tbl>
              <a:tblPr bandRow="1" firstRow="1">
                <a:noFill/>
                <a:tableStyleId>{68A4D1BE-AE6E-44A1-9F66-027C0417E5F2}</a:tableStyleId>
              </a:tblPr>
              <a:tblGrid>
                <a:gridCol w="1318075"/>
                <a:gridCol w="1318075"/>
                <a:gridCol w="1318075"/>
              </a:tblGrid>
              <a:tr h="377950">
                <a:tc gridSpan="3">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Github</a:t>
                      </a:r>
                      <a:endParaRPr sz="1800" u="none" cap="none" strike="noStrike"/>
                    </a:p>
                  </a:txBody>
                  <a:tcPr marT="45725" marB="45725" marR="91450" marL="91450" anchor="b"/>
                </a:tc>
                <a:tc hMerge="1"/>
                <a:tc hMerge="1"/>
              </a:tr>
              <a:tr h="94487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54k+ Commits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280+ Releases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1365+ Contributors</a:t>
                      </a:r>
                      <a:endParaRPr sz="1800" u="none" cap="none" strike="noStrike"/>
                    </a:p>
                  </a:txBody>
                  <a:tcPr marT="45725" marB="45725" marR="91450" marL="91450" anchor="b"/>
                </a:tc>
              </a:tr>
              <a:tr h="133252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100 Forked Github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2 Starred Go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0.01% Starred Github Project</a:t>
                      </a:r>
                      <a:endParaRPr sz="1800" u="none" cap="none" strike="noStrike"/>
                    </a:p>
                  </a:txBody>
                  <a:tcPr marT="45725" marB="45725" marR="91450" marL="91450" anchor="b"/>
                </a:tc>
              </a:tr>
            </a:tbl>
          </a:graphicData>
        </a:graphic>
      </p:graphicFrame>
      <p:pic>
        <p:nvPicPr>
          <p:cNvPr id="1427" name="Google Shape;1427;p206"/>
          <p:cNvPicPr preferRelativeResize="0"/>
          <p:nvPr/>
        </p:nvPicPr>
        <p:blipFill rotWithShape="1">
          <a:blip r:embed="rId3">
            <a:alphaModFix/>
          </a:blip>
          <a:srcRect b="0" l="0" r="0" t="0"/>
          <a:stretch/>
        </p:blipFill>
        <p:spPr>
          <a:xfrm>
            <a:off x="5181600" y="3200400"/>
            <a:ext cx="3435350" cy="265595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20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Feature Comparison (March 2016)</a:t>
            </a:r>
            <a:endParaRPr b="1" i="0" sz="3600" u="none" cap="none" strike="noStrike">
              <a:solidFill>
                <a:srgbClr val="000000"/>
              </a:solidFill>
              <a:latin typeface="Calibri"/>
              <a:ea typeface="Calibri"/>
              <a:cs typeface="Calibri"/>
              <a:sym typeface="Calibri"/>
            </a:endParaRPr>
          </a:p>
        </p:txBody>
      </p:sp>
      <p:pic>
        <p:nvPicPr>
          <p:cNvPr id="1433" name="Google Shape;1433;p207"/>
          <p:cNvPicPr preferRelativeResize="0"/>
          <p:nvPr>
            <p:ph idx="1" type="body"/>
          </p:nvPr>
        </p:nvPicPr>
        <p:blipFill rotWithShape="1">
          <a:blip r:embed="rId3">
            <a:alphaModFix/>
          </a:blip>
          <a:srcRect b="0" l="0" r="0" t="0"/>
          <a:stretch/>
        </p:blipFill>
        <p:spPr>
          <a:xfrm>
            <a:off x="637625" y="2111926"/>
            <a:ext cx="7868700" cy="347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3"/>
          <p:cNvSpPr txBox="1"/>
          <p:nvPr>
            <p:ph idx="1" type="body"/>
          </p:nvPr>
        </p:nvSpPr>
        <p:spPr>
          <a:xfrm>
            <a:off x="530087" y="1600200"/>
            <a:ext cx="8458199" cy="3810000"/>
          </a:xfrm>
          <a:prstGeom prst="rect">
            <a:avLst/>
          </a:prstGeom>
          <a:noFill/>
          <a:ln>
            <a:noFill/>
          </a:ln>
        </p:spPr>
        <p:txBody>
          <a:bodyPr anchorCtr="0" anchor="t" bIns="45700" lIns="91425" spcFirstLastPara="1" rIns="91425" wrap="square" tIns="45700">
            <a:noAutofit/>
          </a:bodyPr>
          <a:lstStyle/>
          <a:p>
            <a:pPr indent="-457200" lvl="1" marL="9144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Updates are less frequent</a:t>
            </a:r>
            <a:endParaRPr/>
          </a:p>
          <a:p>
            <a:pPr indent="-457200" lvl="1" marL="914400" marR="0" rtl="0" algn="l">
              <a:lnSpc>
                <a:spcPct val="90000"/>
              </a:lnSpc>
              <a:spcBef>
                <a:spcPts val="60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Velocity slows</a:t>
            </a:r>
            <a:endParaRPr/>
          </a:p>
          <a:p>
            <a:pPr indent="-457200" lvl="1" marL="914400" marR="0" rtl="0" algn="l">
              <a:lnSpc>
                <a:spcPct val="90000"/>
              </a:lnSpc>
              <a:spcBef>
                <a:spcPts val="60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Long QA cycles</a:t>
            </a:r>
            <a:endParaRPr/>
          </a:p>
          <a:p>
            <a:pPr indent="-457200" lvl="1" marL="914400" marR="0" rtl="0" algn="l">
              <a:lnSpc>
                <a:spcPct val="90000"/>
              </a:lnSpc>
              <a:spcBef>
                <a:spcPts val="60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Multiple development teams must coordinate deployment and releases</a:t>
            </a:r>
            <a:endParaRPr/>
          </a:p>
          <a:p>
            <a:pPr indent="-457200" lvl="1" marL="914400" marR="0" rtl="0" algn="l">
              <a:lnSpc>
                <a:spcPct val="90000"/>
              </a:lnSpc>
              <a:spcBef>
                <a:spcPts val="60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FEAR of new features</a:t>
            </a:r>
            <a:endParaRPr/>
          </a:p>
        </p:txBody>
      </p:sp>
      <p:sp>
        <p:nvSpPr>
          <p:cNvPr id="418" name="Google Shape;418;p73"/>
          <p:cNvSpPr txBox="1"/>
          <p:nvPr>
            <p:ph type="title"/>
          </p:nvPr>
        </p:nvSpPr>
        <p:spPr>
          <a:xfrm>
            <a:off x="533400" y="-76200"/>
            <a:ext cx="8058151"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Deploying the complex app is hard</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20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1439" name="Google Shape;1439;p208"/>
          <p:cNvSpPr txBox="1"/>
          <p:nvPr>
            <p:ph idx="1" type="body"/>
          </p:nvPr>
        </p:nvSpPr>
        <p:spPr>
          <a:xfrm>
            <a:off x="457200" y="1828800"/>
            <a:ext cx="83058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is inspired from an internal Google project called Borg</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Open source project managed by the Linux Foundation</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Unified API for deploying web applications, batch jobs, and databases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Decouples applications from machines through containers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Declarative approach to deploying applications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Automates application configuration through service discovery</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Maintains and tracks the global view of the cluster</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APIs for deployment workflows</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Rolling updates, canary deploys, and blue-green deployments</a:t>
            </a:r>
            <a:endParaRPr/>
          </a:p>
        </p:txBody>
      </p:sp>
      <p:cxnSp>
        <p:nvCxnSpPr>
          <p:cNvPr id="1440" name="Google Shape;1440;p208"/>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Google Shape;1445;p209"/>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Why Kubernetes? </a:t>
            </a:r>
            <a:endParaRPr b="1" i="0" sz="2800" u="none" cap="none" strike="noStrike">
              <a:solidFill>
                <a:srgbClr val="000000"/>
              </a:solidFill>
              <a:latin typeface="Calibri"/>
              <a:ea typeface="Calibri"/>
              <a:cs typeface="Calibri"/>
              <a:sym typeface="Calibri"/>
            </a:endParaRPr>
          </a:p>
        </p:txBody>
      </p:sp>
      <p:sp>
        <p:nvSpPr>
          <p:cNvPr id="1446" name="Google Shape;1446;p209"/>
          <p:cNvSpPr txBox="1"/>
          <p:nvPr>
            <p:ph idx="1" type="body"/>
          </p:nvPr>
        </p:nvSpPr>
        <p:spPr>
          <a:xfrm>
            <a:off x="655500" y="720050"/>
            <a:ext cx="7833000" cy="6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620"/>
              <a:buFont typeface="Noto Sans Symbols"/>
              <a:buNone/>
            </a:pPr>
            <a:r>
              <a:rPr b="1" i="0" lang="en-US" sz="2200" u="none" cap="none" strike="noStrike">
                <a:solidFill>
                  <a:schemeClr val="dk1"/>
                </a:solidFill>
                <a:latin typeface="Calibri"/>
                <a:ea typeface="Calibri"/>
                <a:cs typeface="Calibri"/>
                <a:sym typeface="Calibri"/>
              </a:rPr>
              <a:t>Kubernetes</a:t>
            </a:r>
            <a:r>
              <a:rPr b="0" i="0" lang="en-US" sz="2200" u="none" cap="none" strike="noStrike">
                <a:solidFill>
                  <a:schemeClr val="dk1"/>
                </a:solidFill>
                <a:latin typeface="Calibri"/>
                <a:ea typeface="Calibri"/>
                <a:cs typeface="Calibri"/>
                <a:sym typeface="Calibri"/>
              </a:rPr>
              <a:t> is an open-source system for automating deployment, scaling, and management of containerized applications.</a:t>
            </a:r>
            <a:endParaRPr b="1" i="0" sz="2200" u="none" cap="none" strike="noStrike">
              <a:solidFill>
                <a:schemeClr val="dk1"/>
              </a:solidFill>
              <a:latin typeface="Calibri"/>
              <a:ea typeface="Calibri"/>
              <a:cs typeface="Calibri"/>
              <a:sym typeface="Calibri"/>
            </a:endParaRPr>
          </a:p>
        </p:txBody>
      </p:sp>
      <p:sp>
        <p:nvSpPr>
          <p:cNvPr id="1447" name="Google Shape;1447;p209"/>
          <p:cNvSpPr txBox="1"/>
          <p:nvPr/>
        </p:nvSpPr>
        <p:spPr>
          <a:xfrm>
            <a:off x="628650" y="1232125"/>
            <a:ext cx="8230500" cy="4789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256"/>
              <a:buFont typeface="Noto Sans Symbols"/>
              <a:buNone/>
            </a:pPr>
            <a:r>
              <a:t/>
            </a:r>
            <a:endParaRPr i="0" sz="1395" u="none" cap="none" strike="noStrike">
              <a:solidFill>
                <a:schemeClr val="dk1"/>
              </a:solidFill>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3"/>
              </a:rPr>
              <a:t>Co-locating helper processes</a:t>
            </a:r>
            <a:r>
              <a:rPr i="0" lang="en-US" sz="2200" cap="none" strike="noStrike">
                <a:latin typeface="Calibri"/>
                <a:ea typeface="Calibri"/>
                <a:cs typeface="Calibri"/>
                <a:sym typeface="Calibri"/>
              </a:rPr>
              <a:t>, facilitating composite applications and preserving the one-application-per-container model</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4"/>
              </a:rPr>
              <a:t>Mounting storage systems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5"/>
              </a:rPr>
              <a:t>Distributing secrets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6"/>
              </a:rPr>
              <a:t>Checking application health</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7"/>
              </a:rPr>
              <a:t>Replicating application instances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8"/>
              </a:rPr>
              <a:t>Using Horizontal Pod Autoscaling</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9"/>
              </a:rPr>
              <a:t>Balancing loads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0"/>
              </a:rPr>
              <a:t>Rolling updates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1"/>
              </a:rPr>
              <a:t>Monitoring resources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2"/>
              </a:rPr>
              <a:t>Debugging applications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3"/>
              </a:rPr>
              <a:t>Providing authentication and authorization</a:t>
            </a:r>
            <a:endParaRPr i="0" sz="2200" cap="none" strike="noStrike">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210"/>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1453" name="Google Shape;1453;p210"/>
          <p:cNvSpPr txBox="1"/>
          <p:nvPr>
            <p:ph idx="1" type="body"/>
          </p:nvPr>
        </p:nvSpPr>
        <p:spPr>
          <a:xfrm>
            <a:off x="457200" y="1295400"/>
            <a:ext cx="8305800" cy="4419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lang="en-US" sz="2200"/>
              <a:t>Use </a:t>
            </a:r>
            <a:r>
              <a:rPr b="0" i="0" lang="en-US" sz="2200" u="none" cap="none" strike="noStrike">
                <a:solidFill>
                  <a:schemeClr val="dk1"/>
                </a:solidFill>
                <a:latin typeface="Calibri"/>
                <a:ea typeface="Calibri"/>
                <a:cs typeface="Calibri"/>
                <a:sym typeface="Calibri"/>
              </a:rPr>
              <a:t>Kubernetes API object to </a:t>
            </a:r>
            <a:r>
              <a:rPr lang="en-US" sz="2200"/>
              <a:t>describe cluster’s desired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Next the Kubernetes Control Plane works to make the desired state same to the current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 master is a collection of Kube-apiserver, kube-controller, and kube-scheduler </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Kubernetes Node consists of kubelet, kube-proxy, and container management</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Basic Kubernetes Objects (Pods, Services, Volumes, Namespaces)</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Higher Level abstractions (ReplicsaSets, StatefulSets, DaemonSets, Deployments, Jobs)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21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Architecture</a:t>
            </a:r>
            <a:endParaRPr/>
          </a:p>
        </p:txBody>
      </p:sp>
      <p:cxnSp>
        <p:nvCxnSpPr>
          <p:cNvPr id="1459" name="Google Shape;1459;p21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460" name="Google Shape;1460;p211"/>
          <p:cNvSpPr/>
          <p:nvPr/>
        </p:nvSpPr>
        <p:spPr>
          <a:xfrm>
            <a:off x="3352800" y="1676400"/>
            <a:ext cx="1600200" cy="4191000"/>
          </a:xfrm>
          <a:prstGeom prst="rect">
            <a:avLst/>
          </a:prstGeom>
          <a:solidFill>
            <a:srgbClr val="36609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Kubernetes Master</a:t>
            </a:r>
            <a:endParaRPr/>
          </a:p>
        </p:txBody>
      </p:sp>
      <p:sp>
        <p:nvSpPr>
          <p:cNvPr id="1461" name="Google Shape;1461;p211"/>
          <p:cNvSpPr/>
          <p:nvPr/>
        </p:nvSpPr>
        <p:spPr>
          <a:xfrm>
            <a:off x="5524500" y="201889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1</a:t>
            </a:r>
            <a:endParaRPr/>
          </a:p>
        </p:txBody>
      </p:sp>
      <p:sp>
        <p:nvSpPr>
          <p:cNvPr id="1462" name="Google Shape;1462;p211"/>
          <p:cNvSpPr/>
          <p:nvPr/>
        </p:nvSpPr>
        <p:spPr>
          <a:xfrm>
            <a:off x="5562600" y="2967032"/>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2</a:t>
            </a:r>
            <a:endParaRPr/>
          </a:p>
        </p:txBody>
      </p:sp>
      <p:sp>
        <p:nvSpPr>
          <p:cNvPr id="1463" name="Google Shape;1463;p211"/>
          <p:cNvSpPr/>
          <p:nvPr/>
        </p:nvSpPr>
        <p:spPr>
          <a:xfrm>
            <a:off x="5524500" y="384571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3</a:t>
            </a:r>
            <a:endParaRPr/>
          </a:p>
        </p:txBody>
      </p:sp>
      <p:sp>
        <p:nvSpPr>
          <p:cNvPr id="1464" name="Google Shape;1464;p211"/>
          <p:cNvSpPr/>
          <p:nvPr/>
        </p:nvSpPr>
        <p:spPr>
          <a:xfrm>
            <a:off x="5562600" y="4724400"/>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n</a:t>
            </a:r>
            <a:endParaRPr/>
          </a:p>
        </p:txBody>
      </p:sp>
      <p:sp>
        <p:nvSpPr>
          <p:cNvPr id="1465" name="Google Shape;1465;p211"/>
          <p:cNvSpPr/>
          <p:nvPr/>
        </p:nvSpPr>
        <p:spPr>
          <a:xfrm>
            <a:off x="7315200" y="2378072"/>
            <a:ext cx="1295400" cy="3011400"/>
          </a:xfrm>
          <a:prstGeom prst="rect">
            <a:avLst/>
          </a:prstGeom>
          <a:solidFill>
            <a:srgbClr val="B2A0C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6" name="Google Shape;1466;p211"/>
          <p:cNvSpPr txBox="1"/>
          <p:nvPr/>
        </p:nvSpPr>
        <p:spPr>
          <a:xfrm>
            <a:off x="7447374" y="5498068"/>
            <a:ext cx="1031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Registry</a:t>
            </a:r>
            <a:endParaRPr/>
          </a:p>
        </p:txBody>
      </p:sp>
      <p:sp>
        <p:nvSpPr>
          <p:cNvPr id="1467" name="Google Shape;1467;p211"/>
          <p:cNvSpPr/>
          <p:nvPr/>
        </p:nvSpPr>
        <p:spPr>
          <a:xfrm>
            <a:off x="762000" y="2060850"/>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API</a:t>
            </a:r>
            <a:endParaRPr/>
          </a:p>
        </p:txBody>
      </p:sp>
      <p:sp>
        <p:nvSpPr>
          <p:cNvPr id="1468" name="Google Shape;1468;p211"/>
          <p:cNvSpPr/>
          <p:nvPr/>
        </p:nvSpPr>
        <p:spPr>
          <a:xfrm>
            <a:off x="762000" y="327421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UI</a:t>
            </a:r>
            <a:endParaRPr/>
          </a:p>
        </p:txBody>
      </p:sp>
      <p:sp>
        <p:nvSpPr>
          <p:cNvPr id="1469" name="Google Shape;1469;p211"/>
          <p:cNvSpPr/>
          <p:nvPr/>
        </p:nvSpPr>
        <p:spPr>
          <a:xfrm>
            <a:off x="762000" y="448338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CLI</a:t>
            </a:r>
            <a:endParaRPr/>
          </a:p>
        </p:txBody>
      </p:sp>
      <p:cxnSp>
        <p:nvCxnSpPr>
          <p:cNvPr id="1470" name="Google Shape;1470;p211"/>
          <p:cNvCxnSpPr>
            <a:stCxn id="1467" idx="6"/>
            <a:endCxn id="1460" idx="1"/>
          </p:cNvCxnSpPr>
          <p:nvPr/>
        </p:nvCxnSpPr>
        <p:spPr>
          <a:xfrm>
            <a:off x="1676400" y="2514000"/>
            <a:ext cx="1676400" cy="1257900"/>
          </a:xfrm>
          <a:prstGeom prst="straightConnector1">
            <a:avLst/>
          </a:prstGeom>
          <a:noFill/>
          <a:ln cap="flat" cmpd="sng" w="12700">
            <a:solidFill>
              <a:schemeClr val="dk1"/>
            </a:solidFill>
            <a:prstDash val="solid"/>
            <a:round/>
            <a:headEnd len="sm" w="sm" type="none"/>
            <a:tailEnd len="med" w="med" type="triangle"/>
          </a:ln>
        </p:spPr>
      </p:cxnSp>
      <p:cxnSp>
        <p:nvCxnSpPr>
          <p:cNvPr id="1471" name="Google Shape;1471;p211"/>
          <p:cNvCxnSpPr>
            <a:stCxn id="1468" idx="6"/>
          </p:cNvCxnSpPr>
          <p:nvPr/>
        </p:nvCxnSpPr>
        <p:spPr>
          <a:xfrm>
            <a:off x="1676400" y="3727366"/>
            <a:ext cx="1524000" cy="67200"/>
          </a:xfrm>
          <a:prstGeom prst="straightConnector1">
            <a:avLst/>
          </a:prstGeom>
          <a:noFill/>
          <a:ln cap="flat" cmpd="sng" w="12700">
            <a:solidFill>
              <a:schemeClr val="dk1"/>
            </a:solidFill>
            <a:prstDash val="solid"/>
            <a:round/>
            <a:headEnd len="sm" w="sm" type="none"/>
            <a:tailEnd len="med" w="med" type="triangle"/>
          </a:ln>
        </p:spPr>
      </p:cxnSp>
      <p:cxnSp>
        <p:nvCxnSpPr>
          <p:cNvPr id="1472" name="Google Shape;1472;p211"/>
          <p:cNvCxnSpPr>
            <a:stCxn id="1469" idx="6"/>
          </p:cNvCxnSpPr>
          <p:nvPr/>
        </p:nvCxnSpPr>
        <p:spPr>
          <a:xfrm flipH="1" rot="10800000">
            <a:off x="1676400" y="3825336"/>
            <a:ext cx="1600200" cy="1111200"/>
          </a:xfrm>
          <a:prstGeom prst="straightConnector1">
            <a:avLst/>
          </a:prstGeom>
          <a:noFill/>
          <a:ln cap="flat" cmpd="sng" w="12700">
            <a:solidFill>
              <a:schemeClr val="dk1"/>
            </a:solidFill>
            <a:prstDash val="solid"/>
            <a:round/>
            <a:headEnd len="sm" w="sm" type="none"/>
            <a:tailEnd len="med" w="med" type="triangle"/>
          </a:ln>
        </p:spPr>
      </p:cxnSp>
      <p:sp>
        <p:nvSpPr>
          <p:cNvPr id="1473" name="Google Shape;1473;p211"/>
          <p:cNvSpPr/>
          <p:nvPr/>
        </p:nvSpPr>
        <p:spPr>
          <a:xfrm>
            <a:off x="1981200" y="2351480"/>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4" name="Google Shape;1474;p211"/>
          <p:cNvSpPr/>
          <p:nvPr/>
        </p:nvSpPr>
        <p:spPr>
          <a:xfrm>
            <a:off x="1981200" y="3253831"/>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5" name="Google Shape;1475;p211"/>
          <p:cNvSpPr/>
          <p:nvPr/>
        </p:nvSpPr>
        <p:spPr>
          <a:xfrm>
            <a:off x="1981200" y="4133993"/>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6" name="Google Shape;1476;p211"/>
          <p:cNvSpPr/>
          <p:nvPr/>
        </p:nvSpPr>
        <p:spPr>
          <a:xfrm>
            <a:off x="7772400" y="2811064"/>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7" name="Google Shape;1477;p211"/>
          <p:cNvSpPr/>
          <p:nvPr/>
        </p:nvSpPr>
        <p:spPr>
          <a:xfrm>
            <a:off x="7772400" y="3713415"/>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8" name="Google Shape;1478;p211"/>
          <p:cNvSpPr/>
          <p:nvPr/>
        </p:nvSpPr>
        <p:spPr>
          <a:xfrm>
            <a:off x="7772400" y="4593577"/>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79" name="Google Shape;1479;p211"/>
          <p:cNvCxnSpPr>
            <a:endCxn id="1461" idx="1"/>
          </p:cNvCxnSpPr>
          <p:nvPr/>
        </p:nvCxnSpPr>
        <p:spPr>
          <a:xfrm>
            <a:off x="4953000" y="235144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480" name="Google Shape;1480;p211"/>
          <p:cNvCxnSpPr/>
          <p:nvPr/>
        </p:nvCxnSpPr>
        <p:spPr>
          <a:xfrm>
            <a:off x="4972050" y="331429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481" name="Google Shape;1481;p211"/>
          <p:cNvCxnSpPr/>
          <p:nvPr/>
        </p:nvCxnSpPr>
        <p:spPr>
          <a:xfrm>
            <a:off x="4953000" y="42183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482" name="Google Shape;1482;p211"/>
          <p:cNvCxnSpPr/>
          <p:nvPr/>
        </p:nvCxnSpPr>
        <p:spPr>
          <a:xfrm>
            <a:off x="4972050" y="5056984"/>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483" name="Google Shape;1483;p211"/>
          <p:cNvCxnSpPr/>
          <p:nvPr/>
        </p:nvCxnSpPr>
        <p:spPr>
          <a:xfrm>
            <a:off x="6515100" y="2250478"/>
            <a:ext cx="800100" cy="1532400"/>
          </a:xfrm>
          <a:prstGeom prst="straightConnector1">
            <a:avLst/>
          </a:prstGeom>
          <a:noFill/>
          <a:ln cap="flat" cmpd="sng" w="12700">
            <a:solidFill>
              <a:schemeClr val="dk1"/>
            </a:solidFill>
            <a:prstDash val="solid"/>
            <a:round/>
            <a:headEnd len="sm" w="sm" type="none"/>
            <a:tailEnd len="med" w="med" type="triangle"/>
          </a:ln>
        </p:spPr>
      </p:cxnSp>
      <p:cxnSp>
        <p:nvCxnSpPr>
          <p:cNvPr id="1484" name="Google Shape;1484;p211"/>
          <p:cNvCxnSpPr>
            <a:stCxn id="1462" idx="3"/>
            <a:endCxn id="1465" idx="1"/>
          </p:cNvCxnSpPr>
          <p:nvPr/>
        </p:nvCxnSpPr>
        <p:spPr>
          <a:xfrm>
            <a:off x="6553200" y="3299582"/>
            <a:ext cx="762000" cy="584100"/>
          </a:xfrm>
          <a:prstGeom prst="straightConnector1">
            <a:avLst/>
          </a:prstGeom>
          <a:noFill/>
          <a:ln cap="flat" cmpd="sng" w="12700">
            <a:solidFill>
              <a:schemeClr val="dk1"/>
            </a:solidFill>
            <a:prstDash val="solid"/>
            <a:round/>
            <a:headEnd len="sm" w="sm" type="none"/>
            <a:tailEnd len="med" w="med" type="triangle"/>
          </a:ln>
        </p:spPr>
      </p:cxnSp>
      <p:cxnSp>
        <p:nvCxnSpPr>
          <p:cNvPr id="1485" name="Google Shape;1485;p211"/>
          <p:cNvCxnSpPr/>
          <p:nvPr/>
        </p:nvCxnSpPr>
        <p:spPr>
          <a:xfrm flipH="1" rot="10800000">
            <a:off x="6515100" y="3959009"/>
            <a:ext cx="800100" cy="294600"/>
          </a:xfrm>
          <a:prstGeom prst="straightConnector1">
            <a:avLst/>
          </a:prstGeom>
          <a:noFill/>
          <a:ln cap="flat" cmpd="sng" w="12700">
            <a:solidFill>
              <a:schemeClr val="dk1"/>
            </a:solidFill>
            <a:prstDash val="solid"/>
            <a:round/>
            <a:headEnd len="sm" w="sm" type="none"/>
            <a:tailEnd len="med" w="med" type="triangle"/>
          </a:ln>
        </p:spPr>
      </p:cxnSp>
      <p:cxnSp>
        <p:nvCxnSpPr>
          <p:cNvPr id="1486" name="Google Shape;1486;p211"/>
          <p:cNvCxnSpPr/>
          <p:nvPr/>
        </p:nvCxnSpPr>
        <p:spPr>
          <a:xfrm flipH="1" rot="10800000">
            <a:off x="6553200" y="4030924"/>
            <a:ext cx="762000" cy="1173300"/>
          </a:xfrm>
          <a:prstGeom prst="straightConnector1">
            <a:avLst/>
          </a:prstGeom>
          <a:noFill/>
          <a:ln cap="flat" cmpd="sng" w="12700">
            <a:solidFill>
              <a:schemeClr val="dk1"/>
            </a:solidFill>
            <a:prstDash val="solid"/>
            <a:round/>
            <a:headEnd len="sm" w="sm" type="none"/>
            <a:tailEnd len="med" w="med" type="triangle"/>
          </a:ln>
        </p:spPr>
      </p:cxnSp>
      <p:sp>
        <p:nvSpPr>
          <p:cNvPr id="1487" name="Google Shape;1487;p211"/>
          <p:cNvSpPr txBox="1"/>
          <p:nvPr/>
        </p:nvSpPr>
        <p:spPr>
          <a:xfrm>
            <a:off x="1993736" y="1726718"/>
            <a:ext cx="1244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Yaml/Json</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config file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212"/>
          <p:cNvSpPr txBox="1"/>
          <p:nvPr>
            <p:ph type="title"/>
          </p:nvPr>
        </p:nvSpPr>
        <p:spPr>
          <a:xfrm>
            <a:off x="628650" y="-92072"/>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K8s Architecture - detailed</a:t>
            </a:r>
            <a:endParaRPr/>
          </a:p>
        </p:txBody>
      </p:sp>
      <p:cxnSp>
        <p:nvCxnSpPr>
          <p:cNvPr id="1493" name="Google Shape;1493;p212"/>
          <p:cNvCxnSpPr/>
          <p:nvPr/>
        </p:nvCxnSpPr>
        <p:spPr>
          <a:xfrm>
            <a:off x="304800" y="914399"/>
            <a:ext cx="8610600" cy="0"/>
          </a:xfrm>
          <a:prstGeom prst="straightConnector1">
            <a:avLst/>
          </a:prstGeom>
          <a:noFill/>
          <a:ln cap="flat" cmpd="sng" w="28575">
            <a:solidFill>
              <a:srgbClr val="A5A5A5"/>
            </a:solidFill>
            <a:prstDash val="solid"/>
            <a:round/>
            <a:headEnd len="sm" w="sm" type="none"/>
            <a:tailEnd len="sm" w="sm" type="none"/>
          </a:ln>
        </p:spPr>
      </p:cxnSp>
      <p:pic>
        <p:nvPicPr>
          <p:cNvPr id="1494" name="Google Shape;1494;p212"/>
          <p:cNvPicPr preferRelativeResize="0"/>
          <p:nvPr/>
        </p:nvPicPr>
        <p:blipFill>
          <a:blip r:embed="rId3">
            <a:alphaModFix/>
          </a:blip>
          <a:stretch>
            <a:fillRect/>
          </a:stretch>
        </p:blipFill>
        <p:spPr>
          <a:xfrm>
            <a:off x="390525" y="1132423"/>
            <a:ext cx="8362949" cy="4350026"/>
          </a:xfrm>
          <a:prstGeom prst="rect">
            <a:avLst/>
          </a:prstGeom>
          <a:noFill/>
          <a:ln>
            <a:noFill/>
          </a:ln>
        </p:spPr>
      </p:pic>
      <p:sp>
        <p:nvSpPr>
          <p:cNvPr id="1495" name="Google Shape;1495;p212"/>
          <p:cNvSpPr txBox="1"/>
          <p:nvPr/>
        </p:nvSpPr>
        <p:spPr>
          <a:xfrm>
            <a:off x="261350" y="56975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Google Shape;1500;p213"/>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
        <p:nvSpPr>
          <p:cNvPr id="1501" name="Google Shape;1501;p213"/>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master: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API Server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Scheduler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Controller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etcd</a:t>
            </a:r>
            <a:endParaRPr b="0" i="0" sz="1600" u="none" cap="none" strike="noStrike">
              <a:solidFill>
                <a:srgbClr val="000000"/>
              </a:solidFill>
              <a:latin typeface="Arial"/>
              <a:ea typeface="Arial"/>
              <a:cs typeface="Arial"/>
              <a:sym typeface="Arial"/>
            </a:endParaRPr>
          </a:p>
        </p:txBody>
      </p:sp>
      <p:pic>
        <p:nvPicPr>
          <p:cNvPr id="1502" name="Google Shape;1502;p213"/>
          <p:cNvPicPr preferRelativeResize="0"/>
          <p:nvPr/>
        </p:nvPicPr>
        <p:blipFill rotWithShape="1">
          <a:blip r:embed="rId3">
            <a:alphaModFix/>
          </a:blip>
          <a:srcRect b="0" l="0" r="0" t="0"/>
          <a:stretch/>
        </p:blipFill>
        <p:spPr>
          <a:xfrm>
            <a:off x="533400" y="1219200"/>
            <a:ext cx="6248399" cy="324064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214"/>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a:t>
            </a:r>
            <a:r>
              <a:rPr b="1" i="0" lang="en-US" sz="1800" u="none" cap="none" strike="noStrike">
                <a:solidFill>
                  <a:schemeClr val="dk1"/>
                </a:solidFill>
                <a:latin typeface="Calibri"/>
                <a:ea typeface="Calibri"/>
                <a:cs typeface="Calibri"/>
                <a:sym typeface="Calibri"/>
              </a:rPr>
              <a:t>API server</a:t>
            </a:r>
            <a:r>
              <a:rPr b="0" i="0" lang="en-US" sz="1800" u="none" cap="none" strike="noStrike">
                <a:solidFill>
                  <a:schemeClr val="dk1"/>
                </a:solidFill>
                <a:latin typeface="Calibri"/>
                <a:ea typeface="Calibri"/>
                <a:cs typeface="Calibri"/>
                <a:sym typeface="Calibri"/>
              </a:rPr>
              <a:t> is the entry points for all the REST commands used to control the cluster. It processes REST requests, validates them, and executes the bound business logic. The result state has to be persisted in the “etcd” component.</a:t>
            </a:r>
            <a:endParaRPr/>
          </a:p>
          <a:p>
            <a:pPr indent="-139700" lvl="0" marL="342900" marR="0" rtl="0" algn="l">
              <a:lnSpc>
                <a:spcPct val="150000"/>
              </a:lnSpc>
              <a:spcBef>
                <a:spcPts val="64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Etcd</a:t>
            </a:r>
            <a:r>
              <a:rPr b="0" i="0" lang="en-US" sz="1800" u="none" cap="none" strike="noStrike">
                <a:solidFill>
                  <a:schemeClr val="dk1"/>
                </a:solidFill>
                <a:latin typeface="Calibri"/>
                <a:ea typeface="Calibri"/>
                <a:cs typeface="Calibri"/>
                <a:sym typeface="Calibri"/>
              </a:rPr>
              <a:t>  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endParaRPr b="0" i="0" sz="1800" u="none" cap="none" strike="noStrike">
              <a:solidFill>
                <a:schemeClr val="dk1"/>
              </a:solidFill>
              <a:latin typeface="Calibri"/>
              <a:ea typeface="Calibri"/>
              <a:cs typeface="Calibri"/>
              <a:sym typeface="Calibri"/>
            </a:endParaRPr>
          </a:p>
        </p:txBody>
      </p:sp>
      <p:sp>
        <p:nvSpPr>
          <p:cNvPr id="1508" name="Google Shape;1508;p214"/>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215"/>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Controller Manager</a:t>
            </a:r>
            <a:r>
              <a:rPr b="0" i="0" lang="en-US" sz="1600" u="none" cap="none" strike="noStrike">
                <a:solidFill>
                  <a:schemeClr val="dk1"/>
                </a:solidFill>
                <a:latin typeface="Calibri"/>
                <a:ea typeface="Calibri"/>
                <a:cs typeface="Calibri"/>
                <a:sym typeface="Calibri"/>
              </a:rPr>
              <a:t> is responsible for most of the collectors that regulate the state of the cluster. In general, a controller can be considered a daemon that runs in non terminating loop and is responsible for collecting and sending information to the API server. It works toward getting the shared state of cluster and then making changes to bring the current status of the server to the desired state. The key controllers are </a:t>
            </a:r>
            <a:r>
              <a:rPr b="1" i="0" lang="en-US" sz="1600" u="none" cap="none" strike="noStrike">
                <a:solidFill>
                  <a:schemeClr val="dk1"/>
                </a:solidFill>
                <a:latin typeface="Calibri"/>
                <a:ea typeface="Calibri"/>
                <a:cs typeface="Calibri"/>
                <a:sym typeface="Calibri"/>
              </a:rPr>
              <a:t>replication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endpoint controller</a:t>
            </a:r>
            <a:r>
              <a:rPr b="0" i="0" lang="en-US" sz="1600" u="none" cap="none" strike="noStrike">
                <a:solidFill>
                  <a:schemeClr val="dk1"/>
                </a:solidFill>
                <a:latin typeface="Calibri"/>
                <a:ea typeface="Calibri"/>
                <a:cs typeface="Calibri"/>
                <a:sym typeface="Calibri"/>
              </a:rPr>
              <a:t>, </a:t>
            </a:r>
            <a:r>
              <a:rPr b="1" lang="en-US" sz="1600"/>
              <a:t>node</a:t>
            </a:r>
            <a:r>
              <a:rPr b="1" i="0" lang="en-US" sz="1600" u="none" cap="none" strike="noStrike">
                <a:solidFill>
                  <a:schemeClr val="dk1"/>
                </a:solidFill>
                <a:latin typeface="Calibri"/>
                <a:ea typeface="Calibri"/>
                <a:cs typeface="Calibri"/>
                <a:sym typeface="Calibri"/>
              </a:rPr>
              <a:t> controller</a:t>
            </a:r>
            <a:r>
              <a:rPr b="0" i="0" lang="en-US" sz="1600" u="none" cap="none" strike="noStrike">
                <a:solidFill>
                  <a:schemeClr val="dk1"/>
                </a:solidFill>
                <a:latin typeface="Calibri"/>
                <a:ea typeface="Calibri"/>
                <a:cs typeface="Calibri"/>
                <a:sym typeface="Calibri"/>
              </a:rPr>
              <a:t>, and </a:t>
            </a:r>
            <a:r>
              <a:rPr b="1" i="0" lang="en-US" sz="1600" u="none" cap="none" strike="noStrike">
                <a:solidFill>
                  <a:schemeClr val="dk1"/>
                </a:solidFill>
                <a:latin typeface="Calibri"/>
                <a:ea typeface="Calibri"/>
                <a:cs typeface="Calibri"/>
                <a:sym typeface="Calibri"/>
              </a:rPr>
              <a:t>service account &amp; token controller</a:t>
            </a:r>
            <a:r>
              <a:rPr b="0" i="0" lang="en-US" sz="1600" u="none" cap="none" strike="noStrike">
                <a:solidFill>
                  <a:schemeClr val="dk1"/>
                </a:solidFill>
                <a:latin typeface="Calibri"/>
                <a:ea typeface="Calibri"/>
                <a:cs typeface="Calibri"/>
                <a:sym typeface="Calibri"/>
              </a:rPr>
              <a:t>. The controller manager runs different kind of controllers to handle nodes, endpoints, etc.</a:t>
            </a:r>
            <a:endParaRPr/>
          </a:p>
          <a:p>
            <a:pPr indent="-139700" lvl="0" marL="342900" marR="0" rtl="0" algn="l">
              <a:lnSpc>
                <a:spcPct val="150000"/>
              </a:lnSpc>
              <a:spcBef>
                <a:spcPts val="64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Scheduler</a:t>
            </a:r>
            <a:r>
              <a:rPr b="0" i="0" lang="en-US" sz="1600" u="none" cap="none" strike="noStrike">
                <a:solidFill>
                  <a:schemeClr val="dk1"/>
                </a:solidFill>
                <a:latin typeface="Calibri"/>
                <a:ea typeface="Calibri"/>
                <a:cs typeface="Calibri"/>
                <a:sym typeface="Calibri"/>
              </a:rPr>
              <a:t>  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endParaRPr/>
          </a:p>
          <a:p>
            <a:pPr indent="-38100" lvl="0" marL="342900" marR="0" rtl="0" algn="l">
              <a:lnSpc>
                <a:spcPct val="150000"/>
              </a:lnSpc>
              <a:spcBef>
                <a:spcPts val="64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1514" name="Google Shape;1514;p215"/>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216"/>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Nodes</a:t>
            </a:r>
            <a:endParaRPr/>
          </a:p>
        </p:txBody>
      </p:sp>
      <p:sp>
        <p:nvSpPr>
          <p:cNvPr id="1520" name="Google Shape;1520;p216"/>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a node: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kubelet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Kube-proxy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Docker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Fluentd</a:t>
            </a:r>
            <a:endParaRPr b="0" i="0" sz="1600" u="none" cap="none" strike="noStrike">
              <a:solidFill>
                <a:srgbClr val="000000"/>
              </a:solidFill>
              <a:latin typeface="Arial"/>
              <a:ea typeface="Arial"/>
              <a:cs typeface="Arial"/>
              <a:sym typeface="Arial"/>
            </a:endParaRPr>
          </a:p>
        </p:txBody>
      </p:sp>
      <p:pic>
        <p:nvPicPr>
          <p:cNvPr id="1521" name="Google Shape;1521;p216"/>
          <p:cNvPicPr preferRelativeResize="0"/>
          <p:nvPr/>
        </p:nvPicPr>
        <p:blipFill rotWithShape="1">
          <a:blip r:embed="rId3">
            <a:alphaModFix/>
          </a:blip>
          <a:srcRect b="0" l="0" r="0" t="0"/>
          <a:stretch/>
        </p:blipFill>
        <p:spPr>
          <a:xfrm>
            <a:off x="381000" y="1311272"/>
            <a:ext cx="6019800" cy="318452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217"/>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1527" name="Google Shape;1527;p217"/>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b="0" i="0" sz="2200" u="none" cap="none" strike="noStrike">
              <a:solidFill>
                <a:schemeClr val="dk1"/>
              </a:solidFill>
              <a:latin typeface="Calibri"/>
              <a:ea typeface="Calibri"/>
              <a:cs typeface="Calibri"/>
              <a:sym typeface="Calibri"/>
            </a:endParaRPr>
          </a:p>
        </p:txBody>
      </p:sp>
      <p:pic>
        <p:nvPicPr>
          <p:cNvPr id="1528" name="Google Shape;1528;p217"/>
          <p:cNvPicPr preferRelativeResize="0"/>
          <p:nvPr/>
        </p:nvPicPr>
        <p:blipFill rotWithShape="1">
          <a:blip r:embed="rId3">
            <a:alphaModFix/>
          </a:blip>
          <a:srcRect b="0" l="0" r="0" t="0"/>
          <a:stretch/>
        </p:blipFill>
        <p:spPr>
          <a:xfrm>
            <a:off x="1898925" y="3349405"/>
            <a:ext cx="4739001" cy="264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74"/>
          <p:cNvSpPr txBox="1"/>
          <p:nvPr>
            <p:ph idx="1" type="body"/>
          </p:nvPr>
        </p:nvSpPr>
        <p:spPr>
          <a:xfrm>
            <a:off x="457201" y="1354140"/>
            <a:ext cx="8058150" cy="4772025"/>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We must scale the monolith, but it is highly coupled</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The best option is often to place it in a larger server (more CPU, memory)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Typically very expensive to scale vertically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Application becomes more vulnerable to outage and downtime</a:t>
            </a:r>
            <a:endParaRPr/>
          </a:p>
        </p:txBody>
      </p:sp>
      <p:sp>
        <p:nvSpPr>
          <p:cNvPr id="424" name="Google Shape;424;p74"/>
          <p:cNvSpPr txBox="1"/>
          <p:nvPr>
            <p:ph type="title"/>
          </p:nvPr>
        </p:nvSpPr>
        <p:spPr>
          <a:xfrm>
            <a:off x="609600" y="-762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Scaling the complex app is hard</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218"/>
          <p:cNvSpPr txBox="1"/>
          <p:nvPr>
            <p:ph type="title"/>
          </p:nvPr>
        </p:nvSpPr>
        <p:spPr>
          <a:xfrm>
            <a:off x="5524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1534" name="Google Shape;1534;p218"/>
          <p:cNvSpPr txBox="1"/>
          <p:nvPr>
            <p:ph idx="1" type="body"/>
          </p:nvPr>
        </p:nvSpPr>
        <p:spPr>
          <a:xfrm>
            <a:off x="457201" y="1600201"/>
            <a:ext cx="40242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Must be managed by a master</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May host multiple pods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 IP Address endpoint</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tagged and filtered using labels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lang="en-US" sz="2200"/>
              <a:t>Runs 3 processes - Kubelet, Kube Proxy and Container Runtime</a:t>
            </a:r>
            <a:endParaRPr b="0" i="0" sz="2200" u="none" cap="none" strike="noStrike">
              <a:solidFill>
                <a:schemeClr val="dk1"/>
              </a:solidFill>
              <a:latin typeface="Calibri"/>
              <a:ea typeface="Calibri"/>
              <a:cs typeface="Calibri"/>
              <a:sym typeface="Calibri"/>
            </a:endParaRPr>
          </a:p>
        </p:txBody>
      </p:sp>
      <p:sp>
        <p:nvSpPr>
          <p:cNvPr id="1535" name="Google Shape;1535;p218"/>
          <p:cNvSpPr txBox="1"/>
          <p:nvPr/>
        </p:nvSpPr>
        <p:spPr>
          <a:xfrm>
            <a:off x="552450" y="914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Pods to be scheduled. A basic worker physical or virtual machine of Kubernetes.</a:t>
            </a:r>
            <a:endParaRPr b="0" i="0" sz="1400" u="none" cap="none" strike="noStrike">
              <a:solidFill>
                <a:srgbClr val="000000"/>
              </a:solidFill>
              <a:latin typeface="Arial"/>
              <a:ea typeface="Arial"/>
              <a:cs typeface="Arial"/>
              <a:sym typeface="Arial"/>
            </a:endParaRPr>
          </a:p>
        </p:txBody>
      </p:sp>
      <p:pic>
        <p:nvPicPr>
          <p:cNvPr id="1536" name="Google Shape;1536;p218"/>
          <p:cNvPicPr preferRelativeResize="0"/>
          <p:nvPr/>
        </p:nvPicPr>
        <p:blipFill rotWithShape="1">
          <a:blip r:embed="rId3">
            <a:alphaModFix/>
          </a:blip>
          <a:srcRect b="0" l="0" r="0" t="0"/>
          <a:stretch/>
        </p:blipFill>
        <p:spPr>
          <a:xfrm>
            <a:off x="4419600" y="1898374"/>
            <a:ext cx="4349750" cy="3175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0" name="Shape 1540"/>
        <p:cNvGrpSpPr/>
        <p:nvPr/>
      </p:nvGrpSpPr>
      <p:grpSpPr>
        <a:xfrm>
          <a:off x="0" y="0"/>
          <a:ext cx="0" cy="0"/>
          <a:chOff x="0" y="0"/>
          <a:chExt cx="0" cy="0"/>
        </a:xfrm>
      </p:grpSpPr>
      <p:sp>
        <p:nvSpPr>
          <p:cNvPr id="1541" name="Google Shape;1541;p219"/>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1542" name="Google Shape;1542;p219"/>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Node Status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status contains: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Addresses </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Hostname</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ExternalIP</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InternalIP</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Condition - describe condition of nodes.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Capacity -  describe the resources available on the node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Info - general information about the node</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22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nodes</a:t>
            </a:r>
            <a:endParaRPr b="1" i="0" sz="3600" u="none" cap="none" strike="noStrike">
              <a:solidFill>
                <a:srgbClr val="000000"/>
              </a:solidFill>
              <a:latin typeface="Calibri"/>
              <a:ea typeface="Calibri"/>
              <a:cs typeface="Calibri"/>
              <a:sym typeface="Calibri"/>
            </a:endParaRPr>
          </a:p>
        </p:txBody>
      </p:sp>
      <p:sp>
        <p:nvSpPr>
          <p:cNvPr id="1548" name="Google Shape;1548;p220"/>
          <p:cNvSpPr txBox="1"/>
          <p:nvPr/>
        </p:nvSpPr>
        <p:spPr>
          <a:xfrm>
            <a:off x="628650" y="3661825"/>
            <a:ext cx="8017800" cy="1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Affinity &amp; Anti-affinity (Beta) allow further constraints on where a pod may run (coupled, de-coupled, only nodes with certain labels, etc)</a:t>
            </a:r>
            <a:endParaRPr b="0" i="0" sz="2200" u="none" cap="none" strike="noStrike">
              <a:solidFill>
                <a:schemeClr val="dk1"/>
              </a:solidFill>
              <a:latin typeface="Arial"/>
              <a:ea typeface="Arial"/>
              <a:cs typeface="Arial"/>
              <a:sym typeface="Arial"/>
            </a:endParaRPr>
          </a:p>
        </p:txBody>
      </p:sp>
      <p:pic>
        <p:nvPicPr>
          <p:cNvPr id="1549" name="Google Shape;1549;p220"/>
          <p:cNvPicPr preferRelativeResize="0"/>
          <p:nvPr/>
        </p:nvPicPr>
        <p:blipFill rotWithShape="1">
          <a:blip r:embed="rId3">
            <a:alphaModFix/>
          </a:blip>
          <a:srcRect b="0" l="0" r="0" t="0"/>
          <a:stretch/>
        </p:blipFill>
        <p:spPr>
          <a:xfrm>
            <a:off x="0" y="2302929"/>
            <a:ext cx="9144000" cy="8487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3" name="Shape 1553"/>
        <p:cNvGrpSpPr/>
        <p:nvPr/>
      </p:nvGrpSpPr>
      <p:grpSpPr>
        <a:xfrm>
          <a:off x="0" y="0"/>
          <a:ext cx="0" cy="0"/>
          <a:chOff x="0" y="0"/>
          <a:chExt cx="0" cy="0"/>
        </a:xfrm>
      </p:grpSpPr>
      <p:sp>
        <p:nvSpPr>
          <p:cNvPr id="1554" name="Google Shape;1554;p221"/>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Kubelet</a:t>
            </a:r>
            <a:r>
              <a:rPr b="0" i="0" lang="en-US" sz="1800" u="none" cap="none" strike="noStrike">
                <a:solidFill>
                  <a:schemeClr val="dk1"/>
                </a:solidFill>
                <a:latin typeface="Calibri"/>
                <a:ea typeface="Calibri"/>
                <a:cs typeface="Calibri"/>
                <a:sym typeface="Calibri"/>
              </a:rPr>
              <a:t> Service on each node is responsible for relaying information to and from the control plane service. It interacts with etcd store to read configuration details and to write values </a:t>
            </a:r>
            <a:r>
              <a:rPr b="1" i="0" lang="en-US" sz="1800" u="none" cap="none" strike="noStrike">
                <a:solidFill>
                  <a:schemeClr val="dk1"/>
                </a:solidFill>
                <a:latin typeface="Calibri"/>
                <a:ea typeface="Calibri"/>
                <a:cs typeface="Calibri"/>
                <a:sym typeface="Calibri"/>
              </a:rPr>
              <a:t>via api-server</a:t>
            </a:r>
            <a:r>
              <a:rPr b="0" i="0" lang="en-US" sz="1800" u="none" cap="none" strike="noStrike">
                <a:solidFill>
                  <a:schemeClr val="dk1"/>
                </a:solidFill>
                <a:latin typeface="Calibri"/>
                <a:ea typeface="Calibri"/>
                <a:cs typeface="Calibri"/>
                <a:sym typeface="Calibri"/>
              </a:rPr>
              <a:t>. It communicates with the master component to receive commands and work. The kubelet process then assumes responsibility for maintaining the state of work and the node server. It manages network rules, port forwarding, etc.</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64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5" name="Google Shape;1555;p221"/>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Kubelet</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222"/>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Kubernetes </a:t>
            </a:r>
            <a:r>
              <a:rPr b="1" i="0" lang="en-US" sz="1800" u="none" cap="none" strike="noStrike">
                <a:solidFill>
                  <a:schemeClr val="dk1"/>
                </a:solidFill>
                <a:latin typeface="Calibri"/>
                <a:ea typeface="Calibri"/>
                <a:cs typeface="Calibri"/>
                <a:sym typeface="Calibri"/>
              </a:rPr>
              <a:t>Proxy</a:t>
            </a:r>
            <a:r>
              <a:rPr b="0" i="0" lang="en-US" sz="1800" u="none" cap="none" strike="noStrike">
                <a:solidFill>
                  <a:schemeClr val="dk1"/>
                </a:solidFill>
                <a:latin typeface="Calibri"/>
                <a:ea typeface="Calibri"/>
                <a:cs typeface="Calibri"/>
                <a:sym typeface="Calibri"/>
              </a:rPr>
              <a:t> Service 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b="0" i="0" sz="1800" u="none" cap="none" strike="noStrike">
              <a:solidFill>
                <a:schemeClr val="dk1"/>
              </a:solidFill>
              <a:latin typeface="Calibri"/>
              <a:ea typeface="Calibri"/>
              <a:cs typeface="Calibri"/>
              <a:sym typeface="Calibri"/>
            </a:endParaRPr>
          </a:p>
        </p:txBody>
      </p:sp>
      <p:sp>
        <p:nvSpPr>
          <p:cNvPr id="1561" name="Google Shape;1561;p222"/>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a:t>
            </a:r>
            <a:r>
              <a:rPr lang="en-US"/>
              <a:t>Kube Proxy</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22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Clusters</a:t>
            </a:r>
            <a:endParaRPr b="1" i="0" sz="3600" u="none" cap="none" strike="noStrike">
              <a:solidFill>
                <a:srgbClr val="000000"/>
              </a:solidFill>
              <a:latin typeface="Calibri"/>
              <a:ea typeface="Calibri"/>
              <a:cs typeface="Calibri"/>
              <a:sym typeface="Calibri"/>
            </a:endParaRPr>
          </a:p>
        </p:txBody>
      </p:sp>
      <p:sp>
        <p:nvSpPr>
          <p:cNvPr id="1567" name="Google Shape;1567;p223"/>
          <p:cNvSpPr txBox="1"/>
          <p:nvPr>
            <p:ph idx="1" type="body"/>
          </p:nvPr>
        </p:nvSpPr>
        <p:spPr>
          <a:xfrm>
            <a:off x="628650" y="1770525"/>
            <a:ext cx="5010300" cy="3962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i="0" lang="en-US" sz="2200" u="none" cap="none" strike="noStrike">
                <a:solidFill>
                  <a:schemeClr val="dk1"/>
                </a:solidFill>
                <a:latin typeface="Calibri"/>
                <a:ea typeface="Calibri"/>
                <a:cs typeface="Calibri"/>
                <a:sym typeface="Calibri"/>
              </a:rPr>
              <a:t>Masters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Coordinates the cluster</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Schedules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Maintains application state</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Scales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Rolls out updates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duplicated when HA (High Availability) is desired.</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Often run as a service by public cloud providers (Azure/Google Kubernetes as a Service)</a:t>
            </a:r>
            <a:endParaRPr b="0" i="0" sz="2200" u="none" cap="none" strike="noStrike">
              <a:solidFill>
                <a:schemeClr val="dk1"/>
              </a:solidFill>
              <a:latin typeface="Calibri"/>
              <a:ea typeface="Calibri"/>
              <a:cs typeface="Calibri"/>
              <a:sym typeface="Calibri"/>
            </a:endParaRPr>
          </a:p>
        </p:txBody>
      </p:sp>
      <p:pic>
        <p:nvPicPr>
          <p:cNvPr id="1568" name="Google Shape;1568;p223"/>
          <p:cNvPicPr preferRelativeResize="0"/>
          <p:nvPr/>
        </p:nvPicPr>
        <p:blipFill rotWithShape="1">
          <a:blip r:embed="rId3">
            <a:alphaModFix/>
          </a:blip>
          <a:srcRect b="0" l="0" r="0" t="0"/>
          <a:stretch/>
        </p:blipFill>
        <p:spPr>
          <a:xfrm>
            <a:off x="5436704" y="2393336"/>
            <a:ext cx="3479085" cy="2604728"/>
          </a:xfrm>
          <a:prstGeom prst="rect">
            <a:avLst/>
          </a:prstGeom>
          <a:noFill/>
          <a:ln>
            <a:noFill/>
          </a:ln>
        </p:spPr>
      </p:pic>
      <p:sp>
        <p:nvSpPr>
          <p:cNvPr id="1569" name="Google Shape;1569;p223"/>
          <p:cNvSpPr txBox="1"/>
          <p:nvPr/>
        </p:nvSpPr>
        <p:spPr>
          <a:xfrm>
            <a:off x="628650" y="1093675"/>
            <a:ext cx="77535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Allows you to deploy containerized applications to a cluster without tying them specifically to individual machines.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22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Addons</a:t>
            </a:r>
            <a:endParaRPr b="1" i="0" sz="3600" u="none" cap="none" strike="noStrike">
              <a:solidFill>
                <a:srgbClr val="000000"/>
              </a:solidFill>
              <a:latin typeface="Calibri"/>
              <a:ea typeface="Calibri"/>
              <a:cs typeface="Calibri"/>
              <a:sym typeface="Calibri"/>
            </a:endParaRPr>
          </a:p>
        </p:txBody>
      </p:sp>
      <p:sp>
        <p:nvSpPr>
          <p:cNvPr id="1575" name="Google Shape;1575;p224"/>
          <p:cNvSpPr txBox="1"/>
          <p:nvPr>
            <p:ph idx="1" type="body"/>
          </p:nvPr>
        </p:nvSpPr>
        <p:spPr>
          <a:xfrm>
            <a:off x="628650" y="10668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2300"/>
              </a:spcBef>
              <a:spcAft>
                <a:spcPts val="0"/>
              </a:spcAft>
              <a:buClr>
                <a:srgbClr val="000000"/>
              </a:buClr>
              <a:buSzPts val="2200"/>
              <a:buFont typeface="Calibri"/>
              <a:buChar char="▪"/>
            </a:pPr>
            <a:r>
              <a:rPr b="0" i="0" lang="en-US" sz="2200" u="none" cap="none" strike="noStrike">
                <a:solidFill>
                  <a:srgbClr val="000000"/>
                </a:solidFill>
                <a:highlight>
                  <a:srgbClr val="FFFFFF"/>
                </a:highlight>
              </a:rPr>
              <a:t>DNS - While the other addons are not strictly required, all Kubernetes clusters should have </a:t>
            </a:r>
            <a:r>
              <a:rPr b="0" i="0" lang="en-US" sz="2200" u="sng" cap="none" strike="noStrike">
                <a:solidFill>
                  <a:srgbClr val="000000"/>
                </a:solidFill>
                <a:highlight>
                  <a:srgbClr val="FFFFFF"/>
                </a:highlight>
                <a:hlinkClick r:id="rId3"/>
              </a:rPr>
              <a:t>cluster DNS</a:t>
            </a:r>
            <a:r>
              <a:rPr b="0" i="0" lang="en-US" sz="2200" u="none" cap="none" strike="noStrike">
                <a:solidFill>
                  <a:srgbClr val="000000"/>
                </a:solidFill>
                <a:highlight>
                  <a:srgbClr val="FFFFFF"/>
                </a:highlight>
              </a:rPr>
              <a:t>, as many examples rely on it.</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Web UI (Dashboard) - </a:t>
            </a:r>
            <a:r>
              <a:rPr b="0" i="0" lang="en-US" sz="2200" u="sng" cap="none" strike="noStrike">
                <a:solidFill>
                  <a:srgbClr val="000000"/>
                </a:solidFill>
                <a:highlight>
                  <a:srgbClr val="FFFFFF"/>
                </a:highlight>
                <a:hlinkClick r:id="rId4"/>
              </a:rPr>
              <a:t>Dashboard</a:t>
            </a:r>
            <a:r>
              <a:rPr b="0" i="0" lang="en-US" sz="2200" u="none" cap="none" strike="noStrike">
                <a:solidFill>
                  <a:srgbClr val="000000"/>
                </a:solidFill>
                <a:highlight>
                  <a:srgbClr val="FFFFFF"/>
                </a:highlight>
              </a:rPr>
              <a:t> is a general purpose, web-based UI for Kubernetes clusters.</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Container Resource Monitoring - </a:t>
            </a:r>
            <a:r>
              <a:rPr b="0" i="0" lang="en-US" sz="2200" u="sng" cap="none" strike="noStrike">
                <a:solidFill>
                  <a:srgbClr val="000000"/>
                </a:solidFill>
                <a:highlight>
                  <a:srgbClr val="FFFFFF"/>
                </a:highlight>
                <a:hlinkClick r:id="rId5"/>
              </a:rPr>
              <a:t>Container Resource Monitoring</a:t>
            </a:r>
            <a:r>
              <a:rPr b="0" i="0" lang="en-US" sz="2200" u="none" cap="none" strike="noStrike">
                <a:solidFill>
                  <a:srgbClr val="000000"/>
                </a:solidFill>
                <a:highlight>
                  <a:srgbClr val="FFFFFF"/>
                </a:highlight>
              </a:rPr>
              <a:t> records generic time-series metrics about containers in a central database, and provides a UI for browsing that data.</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Cluster-level Logging - A </a:t>
            </a:r>
            <a:r>
              <a:rPr b="0" i="0" lang="en-US" sz="2200" u="sng" cap="none" strike="noStrike">
                <a:solidFill>
                  <a:srgbClr val="000000"/>
                </a:solidFill>
                <a:highlight>
                  <a:srgbClr val="FFFFFF"/>
                </a:highlight>
                <a:hlinkClick r:id="rId6"/>
              </a:rPr>
              <a:t>Cluster-level logging</a:t>
            </a:r>
            <a:r>
              <a:rPr b="0" i="0" lang="en-US" sz="2200" u="none" cap="none" strike="noStrike">
                <a:solidFill>
                  <a:srgbClr val="000000"/>
                </a:solidFill>
                <a:highlight>
                  <a:srgbClr val="FFFFFF"/>
                </a:highlight>
              </a:rPr>
              <a:t> mechanism is responsible for saving container logs to a central log store with search/browsing interface.</a:t>
            </a:r>
            <a:endParaRPr b="0" i="0" sz="2200" u="none" cap="none" strike="noStrike">
              <a:solidFill>
                <a:srgbClr val="000000"/>
              </a:solidFill>
              <a:highlight>
                <a:srgbClr val="FFFFFF"/>
              </a:highlight>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sp>
        <p:nvSpPr>
          <p:cNvPr id="1580" name="Google Shape;1580;p225"/>
          <p:cNvSpPr txBox="1"/>
          <p:nvPr>
            <p:ph type="title"/>
          </p:nvPr>
        </p:nvSpPr>
        <p:spPr>
          <a:xfrm>
            <a:off x="628650" y="1365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Terms</a:t>
            </a:r>
            <a:endParaRPr b="1" i="0" sz="3600" u="none" cap="none" strike="noStrike">
              <a:solidFill>
                <a:srgbClr val="000000"/>
              </a:solidFill>
              <a:latin typeface="Calibri"/>
              <a:ea typeface="Calibri"/>
              <a:cs typeface="Calibri"/>
              <a:sym typeface="Calibri"/>
            </a:endParaRPr>
          </a:p>
        </p:txBody>
      </p:sp>
      <p:sp>
        <p:nvSpPr>
          <p:cNvPr id="1581" name="Google Shape;1581;p225"/>
          <p:cNvSpPr txBox="1"/>
          <p:nvPr>
            <p:ph idx="1" type="body"/>
          </p:nvPr>
        </p:nvSpPr>
        <p:spPr>
          <a:xfrm>
            <a:off x="628650" y="1143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Containers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Nodes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Clusters</a:t>
            </a:r>
            <a:endParaRPr b="1" i="0" sz="2200" u="none" cap="none" strike="noStrike">
              <a:solidFill>
                <a:schemeClr val="dk1"/>
              </a:solidFill>
              <a:latin typeface="Calibri"/>
              <a:ea typeface="Calibri"/>
              <a:cs typeface="Calibri"/>
              <a:sym typeface="Calibri"/>
            </a:endParaRPr>
          </a:p>
          <a:p>
            <a:pPr indent="-368300" lvl="0" marL="457200" rtl="0" algn="l">
              <a:spcBef>
                <a:spcPts val="0"/>
              </a:spcBef>
              <a:spcAft>
                <a:spcPts val="0"/>
              </a:spcAft>
              <a:buClr>
                <a:srgbClr val="000000"/>
              </a:buClr>
              <a:buSzPts val="2200"/>
              <a:buFont typeface="Noto Sans Symbols"/>
              <a:buChar char="●"/>
            </a:pPr>
            <a:r>
              <a:rPr lang="en-US" sz="2200"/>
              <a:t>Pods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Deployment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ReplicaSets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Services (</a:t>
            </a:r>
            <a:r>
              <a:rPr lang="en-US" sz="2200"/>
              <a:t>Object)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Labels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Volumes (</a:t>
            </a:r>
            <a:r>
              <a:rPr lang="en-US" sz="2200"/>
              <a:t>Object</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lang="en-US" sz="2200"/>
              <a:t>Namespaces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StatefulSet (Controllers)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DaemonSet (Controllers)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Job (Controllers)</a:t>
            </a:r>
            <a:endParaRPr sz="22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26"/>
          <p:cNvSpPr txBox="1"/>
          <p:nvPr>
            <p:ph type="title"/>
          </p:nvPr>
        </p:nvSpPr>
        <p:spPr>
          <a:xfrm>
            <a:off x="628650" y="762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Pods</a:t>
            </a:r>
            <a:endParaRPr/>
          </a:p>
        </p:txBody>
      </p:sp>
      <p:sp>
        <p:nvSpPr>
          <p:cNvPr id="1587" name="Google Shape;1587;p226"/>
          <p:cNvSpPr txBox="1"/>
          <p:nvPr>
            <p:ph idx="1" type="body"/>
          </p:nvPr>
        </p:nvSpPr>
        <p:spPr>
          <a:xfrm>
            <a:off x="5119722" y="4107854"/>
            <a:ext cx="4024200" cy="1892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Containers in a pod share </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IP address and port space</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Filesystem</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Storage (Volumnes)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Labels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Secrets</a:t>
            </a:r>
            <a:endParaRPr/>
          </a:p>
          <a:p>
            <a:pPr indent="-19050" lvl="1" marL="742950" marR="0" rtl="0" algn="l">
              <a:lnSpc>
                <a:spcPct val="100000"/>
              </a:lnSpc>
              <a:spcBef>
                <a:spcPts val="56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1588" name="Google Shape;1588;p226"/>
          <p:cNvPicPr preferRelativeResize="0"/>
          <p:nvPr/>
        </p:nvPicPr>
        <p:blipFill rotWithShape="1">
          <a:blip r:embed="rId3">
            <a:alphaModFix/>
          </a:blip>
          <a:srcRect b="0" l="0" r="0" t="0"/>
          <a:stretch/>
        </p:blipFill>
        <p:spPr>
          <a:xfrm>
            <a:off x="608857" y="4073898"/>
            <a:ext cx="4539109" cy="1752600"/>
          </a:xfrm>
          <a:prstGeom prst="rect">
            <a:avLst/>
          </a:prstGeom>
          <a:noFill/>
          <a:ln>
            <a:noFill/>
          </a:ln>
        </p:spPr>
      </p:pic>
      <p:cxnSp>
        <p:nvCxnSpPr>
          <p:cNvPr id="1589" name="Google Shape;1589;p226"/>
          <p:cNvCxnSpPr/>
          <p:nvPr/>
        </p:nvCxnSpPr>
        <p:spPr>
          <a:xfrm>
            <a:off x="304800" y="1066800"/>
            <a:ext cx="8610600" cy="0"/>
          </a:xfrm>
          <a:prstGeom prst="straightConnector1">
            <a:avLst/>
          </a:prstGeom>
          <a:noFill/>
          <a:ln cap="flat" cmpd="sng" w="28575">
            <a:solidFill>
              <a:srgbClr val="A5A5A5"/>
            </a:solidFill>
            <a:prstDash val="solid"/>
            <a:round/>
            <a:headEnd len="sm" w="sm" type="none"/>
            <a:tailEnd len="sm" w="sm" type="none"/>
          </a:ln>
        </p:spPr>
      </p:cxnSp>
      <p:sp>
        <p:nvSpPr>
          <p:cNvPr id="1590" name="Google Shape;1590;p226"/>
          <p:cNvSpPr txBox="1"/>
          <p:nvPr/>
        </p:nvSpPr>
        <p:spPr>
          <a:xfrm>
            <a:off x="370733" y="1272477"/>
            <a:ext cx="8305800" cy="2361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227"/>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Pods</a:t>
            </a:r>
            <a:endParaRPr b="1" i="0" sz="3600" u="none" cap="none" strike="noStrike">
              <a:solidFill>
                <a:srgbClr val="000000"/>
              </a:solidFill>
              <a:latin typeface="Calibri"/>
              <a:ea typeface="Calibri"/>
              <a:cs typeface="Calibri"/>
              <a:sym typeface="Calibri"/>
            </a:endParaRPr>
          </a:p>
        </p:txBody>
      </p:sp>
      <p:pic>
        <p:nvPicPr>
          <p:cNvPr id="1596" name="Google Shape;1596;p227"/>
          <p:cNvPicPr preferRelativeResize="0"/>
          <p:nvPr/>
        </p:nvPicPr>
        <p:blipFill>
          <a:blip r:embed="rId3">
            <a:alphaModFix/>
          </a:blip>
          <a:stretch>
            <a:fillRect/>
          </a:stretch>
        </p:blipFill>
        <p:spPr>
          <a:xfrm>
            <a:off x="152400" y="914429"/>
            <a:ext cx="8839203" cy="4681181"/>
          </a:xfrm>
          <a:prstGeom prst="rect">
            <a:avLst/>
          </a:prstGeom>
          <a:noFill/>
          <a:ln>
            <a:noFill/>
          </a:ln>
        </p:spPr>
      </p:pic>
      <p:sp>
        <p:nvSpPr>
          <p:cNvPr id="1597" name="Google Shape;1597;p22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5"/>
          <p:cNvSpPr txBox="1"/>
          <p:nvPr>
            <p:ph idx="1" type="body"/>
          </p:nvPr>
        </p:nvSpPr>
        <p:spPr>
          <a:xfrm>
            <a:off x="457201" y="1354140"/>
            <a:ext cx="8058150" cy="4772025"/>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Long term commitment to technology choices </a:t>
            </a:r>
            <a:endParaRPr/>
          </a:p>
          <a:p>
            <a:pPr indent="-457200" lvl="0" marL="457200" marR="0" rtl="0" algn="l">
              <a:lnSpc>
                <a:spcPct val="9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Slow application startup times can drag down developer velocity as well</a:t>
            </a:r>
            <a:endParaRPr/>
          </a:p>
          <a:p>
            <a:pPr indent="-457200" lvl="0" marL="457200" marR="0" rtl="0" algn="l">
              <a:lnSpc>
                <a:spcPct val="9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Cost increases</a:t>
            </a:r>
            <a:endParaRPr/>
          </a:p>
          <a:p>
            <a:pPr indent="-457200" lvl="0" marL="457200" marR="0" rtl="0" algn="l">
              <a:lnSpc>
                <a:spcPct val="9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Perhaps fall behind newer competitors implementing on new technologies</a:t>
            </a:r>
            <a:endParaRPr/>
          </a:p>
          <a:p>
            <a:pPr indent="-457200" lvl="1" marL="9144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In 1965, the average tenure of companies on the S&amp;P 500 was 33 years. By 1990, it was 20 years. It's forecast to shrink to 14 years by 2026.</a:t>
            </a:r>
            <a:endParaRPr/>
          </a:p>
          <a:p>
            <a:pPr indent="-457200" lvl="1" marL="914400" marR="0" rtl="0" algn="l">
              <a:lnSpc>
                <a:spcPct val="90000"/>
              </a:lnSpc>
              <a:spcBef>
                <a:spcPts val="60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About 50 percent of the S&amp;P 500 will be replaced over the next 10 years</a:t>
            </a:r>
            <a:endParaRPr/>
          </a:p>
          <a:p>
            <a:pPr indent="-297180" lvl="1" marL="914400" marR="0" rtl="0" algn="l">
              <a:lnSpc>
                <a:spcPct val="90000"/>
              </a:lnSpc>
              <a:spcBef>
                <a:spcPts val="60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a:p>
            <a:pPr indent="-274320" lvl="0" marL="457200" marR="0" rtl="0" algn="l">
              <a:lnSpc>
                <a:spcPct val="90000"/>
              </a:lnSpc>
              <a:spcBef>
                <a:spcPts val="12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430" name="Google Shape;430;p75"/>
          <p:cNvSpPr txBox="1"/>
          <p:nvPr>
            <p:ph type="title"/>
          </p:nvPr>
        </p:nvSpPr>
        <p:spPr>
          <a:xfrm>
            <a:off x="628651" y="-762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Updating the complex app is hard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228"/>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a:t>
            </a:r>
            <a:r>
              <a:rPr lang="en-US">
                <a:solidFill>
                  <a:srgbClr val="000000"/>
                </a:solidFill>
              </a:rPr>
              <a:t> States</a:t>
            </a:r>
            <a:endParaRPr b="1" i="0" sz="3600" u="none" cap="none" strike="noStrike">
              <a:solidFill>
                <a:srgbClr val="000000"/>
              </a:solidFill>
              <a:latin typeface="Calibri"/>
              <a:ea typeface="Calibri"/>
              <a:cs typeface="Calibri"/>
              <a:sym typeface="Calibri"/>
            </a:endParaRPr>
          </a:p>
        </p:txBody>
      </p:sp>
      <p:sp>
        <p:nvSpPr>
          <p:cNvPr id="1603" name="Google Shape;1603;p228"/>
          <p:cNvSpPr txBox="1"/>
          <p:nvPr>
            <p:ph idx="1" type="body"/>
          </p:nvPr>
        </p:nvSpPr>
        <p:spPr>
          <a:xfrm>
            <a:off x="412799" y="1278475"/>
            <a:ext cx="83184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i="0" lang="en-US" sz="2200" u="none" cap="none" strike="noStrike">
                <a:solidFill>
                  <a:schemeClr val="dk1"/>
                </a:solidFill>
              </a:rPr>
              <a:t>Pod </a:t>
            </a:r>
            <a:r>
              <a:rPr lang="en-US" sz="2200"/>
              <a:t>States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Calibri"/>
              <a:buChar char="-"/>
            </a:pPr>
            <a:r>
              <a:rPr b="0" lang="en-US" sz="2200"/>
              <a:t>Pending (request accepted, one or more containers are still being created)</a:t>
            </a:r>
            <a:endParaRPr b="0" sz="2200"/>
          </a:p>
          <a:p>
            <a:pPr indent="-368300" lvl="0" marL="457200" marR="0" rtl="0" algn="l">
              <a:lnSpc>
                <a:spcPct val="90000"/>
              </a:lnSpc>
              <a:spcBef>
                <a:spcPts val="0"/>
              </a:spcBef>
              <a:spcAft>
                <a:spcPts val="0"/>
              </a:spcAft>
              <a:buClr>
                <a:srgbClr val="000000"/>
              </a:buClr>
              <a:buSzPts val="2200"/>
              <a:buChar char="-"/>
            </a:pPr>
            <a:r>
              <a:rPr b="0" lang="en-US" sz="2200"/>
              <a:t>Running (</a:t>
            </a:r>
            <a:r>
              <a:rPr b="0" lang="en-US" sz="2200">
                <a:highlight>
                  <a:srgbClr val="F7F7F7"/>
                </a:highlight>
              </a:rPr>
              <a:t>Pod has been bound to a node, all of the Containers have been created. At least one Container is still running, or is in the process of starting or restarting.)</a:t>
            </a:r>
            <a:endParaRPr b="0" sz="2200"/>
          </a:p>
          <a:p>
            <a:pPr indent="-368300" lvl="0" marL="457200" marR="0" rtl="0" algn="l">
              <a:lnSpc>
                <a:spcPct val="90000"/>
              </a:lnSpc>
              <a:spcBef>
                <a:spcPts val="0"/>
              </a:spcBef>
              <a:spcAft>
                <a:spcPts val="0"/>
              </a:spcAft>
              <a:buClr>
                <a:srgbClr val="000000"/>
              </a:buClr>
              <a:buSzPts val="2200"/>
              <a:buChar char="-"/>
            </a:pPr>
            <a:r>
              <a:rPr b="0" lang="en-US" sz="2200"/>
              <a:t>Succeeded (</a:t>
            </a:r>
            <a:r>
              <a:rPr b="0" lang="en-US" sz="2200">
                <a:highlight>
                  <a:srgbClr val="FFFFFF"/>
                </a:highlight>
              </a:rPr>
              <a:t>All Containers in the Pod have terminated in success, and will not be restarted)</a:t>
            </a:r>
            <a:endParaRPr b="0" sz="2200"/>
          </a:p>
          <a:p>
            <a:pPr indent="-368300" lvl="0" marL="457200" marR="0" rtl="0" algn="l">
              <a:lnSpc>
                <a:spcPct val="90000"/>
              </a:lnSpc>
              <a:spcBef>
                <a:spcPts val="0"/>
              </a:spcBef>
              <a:spcAft>
                <a:spcPts val="0"/>
              </a:spcAft>
              <a:buClr>
                <a:srgbClr val="000000"/>
              </a:buClr>
              <a:buSzPts val="2200"/>
              <a:buChar char="-"/>
            </a:pPr>
            <a:r>
              <a:rPr b="0" lang="en-US" sz="2200"/>
              <a:t>Failed (</a:t>
            </a:r>
            <a:r>
              <a:rPr b="0" lang="en-US" sz="2200">
                <a:highlight>
                  <a:srgbClr val="F7F7F7"/>
                </a:highlight>
              </a:rPr>
              <a:t>All Containers in the Pod have terminated, and </a:t>
            </a:r>
            <a:r>
              <a:rPr b="0" lang="en-US" sz="2200"/>
              <a:t>at least one container has terminated with some failure)</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CrashLoopBackOff (</a:t>
            </a:r>
            <a:r>
              <a:rPr b="0" lang="en-US" sz="2200">
                <a:solidFill>
                  <a:srgbClr val="000000"/>
                </a:solidFill>
                <a:highlight>
                  <a:srgbClr val="FFFFFF"/>
                </a:highlight>
              </a:rPr>
              <a:t>pod starting, crashing, starting again, and then crashing again.)</a:t>
            </a:r>
            <a:endParaRPr b="0" sz="2200">
              <a:solidFill>
                <a:srgbClr val="000000"/>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sp>
        <p:nvSpPr>
          <p:cNvPr id="1608" name="Google Shape;1608;p229"/>
          <p:cNvSpPr txBox="1"/>
          <p:nvPr/>
        </p:nvSpPr>
        <p:spPr>
          <a:xfrm>
            <a:off x="0" y="5541013"/>
            <a:ext cx="87630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endParaRPr b="0" i="0" sz="1400" u="none" cap="none" strike="noStrike">
              <a:solidFill>
                <a:schemeClr val="dk1"/>
              </a:solidFill>
              <a:latin typeface="Arial"/>
              <a:ea typeface="Arial"/>
              <a:cs typeface="Arial"/>
              <a:sym typeface="Arial"/>
            </a:endParaRPr>
          </a:p>
        </p:txBody>
      </p:sp>
      <p:sp>
        <p:nvSpPr>
          <p:cNvPr id="1609" name="Google Shape;1609;p229"/>
          <p:cNvSpPr/>
          <p:nvPr/>
        </p:nvSpPr>
        <p:spPr>
          <a:xfrm>
            <a:off x="661811" y="620827"/>
            <a:ext cx="4572000" cy="26778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Pod</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nginx-apparmor</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1610" name="Google Shape;1610;p229"/>
          <p:cNvSpPr txBox="1"/>
          <p:nvPr/>
        </p:nvSpPr>
        <p:spPr>
          <a:xfrm>
            <a:off x="661811" y="313050"/>
            <a:ext cx="882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pod.yml</a:t>
            </a:r>
            <a:endParaRPr b="1" i="0" sz="1400" u="none" cap="none" strike="noStrike">
              <a:solidFill>
                <a:srgbClr val="000000"/>
              </a:solidFill>
              <a:latin typeface="Arial"/>
              <a:ea typeface="Arial"/>
              <a:cs typeface="Arial"/>
              <a:sym typeface="Arial"/>
            </a:endParaRPr>
          </a:p>
        </p:txBody>
      </p:sp>
      <p:pic>
        <p:nvPicPr>
          <p:cNvPr id="1611" name="Google Shape;1611;p229"/>
          <p:cNvPicPr preferRelativeResize="0"/>
          <p:nvPr/>
        </p:nvPicPr>
        <p:blipFill rotWithShape="1">
          <a:blip r:embed="rId3">
            <a:alphaModFix/>
          </a:blip>
          <a:srcRect b="0" l="0" r="0" t="0"/>
          <a:stretch/>
        </p:blipFill>
        <p:spPr>
          <a:xfrm>
            <a:off x="661811" y="3613298"/>
            <a:ext cx="6591300" cy="16129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23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Deployments</a:t>
            </a:r>
            <a:endParaRPr b="1" i="0" sz="3600" u="none" cap="none" strike="noStrike">
              <a:solidFill>
                <a:srgbClr val="000000"/>
              </a:solidFill>
              <a:latin typeface="Calibri"/>
              <a:ea typeface="Calibri"/>
              <a:cs typeface="Calibri"/>
              <a:sym typeface="Calibri"/>
            </a:endParaRPr>
          </a:p>
        </p:txBody>
      </p:sp>
      <p:sp>
        <p:nvSpPr>
          <p:cNvPr id="1617" name="Google Shape;1617;p230"/>
          <p:cNvSpPr txBox="1"/>
          <p:nvPr>
            <p:ph idx="1" type="body"/>
          </p:nvPr>
        </p:nvSpPr>
        <p:spPr>
          <a:xfrm>
            <a:off x="628650" y="2041200"/>
            <a:ext cx="4753500" cy="41358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rPr>
              <a:t>Self Healing: Continuously monitors and replaces instances if necessary </a:t>
            </a:r>
            <a:endParaRPr b="0" i="0" sz="2200" u="none" cap="none" strike="noStrike">
              <a:solidFill>
                <a:schemeClr val="dk1"/>
              </a:solidFill>
            </a:endParaRPr>
          </a:p>
          <a:p>
            <a:pPr indent="-482600" lvl="0" marL="457200" marR="0" rtl="0" algn="l">
              <a:lnSpc>
                <a:spcPct val="90000"/>
              </a:lnSpc>
              <a:spcBef>
                <a:spcPts val="400"/>
              </a:spcBef>
              <a:spcAft>
                <a:spcPts val="0"/>
              </a:spcAft>
              <a:buClr>
                <a:srgbClr val="000000"/>
              </a:buClr>
              <a:buSzPts val="2200"/>
              <a:buFont typeface="Noto Sans Symbols"/>
              <a:buChar char="▪"/>
            </a:pPr>
            <a:r>
              <a:rPr b="0" i="0" lang="en-US" sz="2200" u="none" cap="none" strike="noStrike">
                <a:solidFill>
                  <a:schemeClr val="dk1"/>
                </a:solidFill>
              </a:rPr>
              <a:t>Provides declarative updates for Pods and </a:t>
            </a:r>
            <a:r>
              <a:rPr b="0" lang="en-US" sz="2200"/>
              <a:t>Replica Sets</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Updates actual state to desired state at a controlled rate</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For example: Current state, 3 instances of Tomcat. Desired state, 5 instances of Tomcat. -&gt; Create 2 more instances of Tomcat</a:t>
            </a:r>
            <a:endParaRPr b="0" i="0" sz="1600" u="none" cap="none" strike="noStrike">
              <a:solidFill>
                <a:schemeClr val="dk1"/>
              </a:solidFill>
            </a:endParaRPr>
          </a:p>
        </p:txBody>
      </p:sp>
      <p:pic>
        <p:nvPicPr>
          <p:cNvPr id="1618" name="Google Shape;1618;p230"/>
          <p:cNvPicPr preferRelativeResize="0"/>
          <p:nvPr/>
        </p:nvPicPr>
        <p:blipFill rotWithShape="1">
          <a:blip r:embed="rId3">
            <a:alphaModFix/>
          </a:blip>
          <a:srcRect b="0" l="0" r="0" t="0"/>
          <a:stretch/>
        </p:blipFill>
        <p:spPr>
          <a:xfrm>
            <a:off x="5382026" y="2193600"/>
            <a:ext cx="3714482" cy="2683200"/>
          </a:xfrm>
          <a:prstGeom prst="rect">
            <a:avLst/>
          </a:prstGeom>
          <a:noFill/>
          <a:ln>
            <a:noFill/>
          </a:ln>
        </p:spPr>
      </p:pic>
      <p:sp>
        <p:nvSpPr>
          <p:cNvPr id="1619" name="Google Shape;1619;p230"/>
          <p:cNvSpPr txBox="1"/>
          <p:nvPr/>
        </p:nvSpPr>
        <p:spPr>
          <a:xfrm>
            <a:off x="628650" y="1295400"/>
            <a:ext cx="775350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chemeClr val="dk1"/>
                </a:solidFill>
                <a:latin typeface="Calibri"/>
                <a:ea typeface="Calibri"/>
                <a:cs typeface="Calibri"/>
                <a:sym typeface="Calibri"/>
              </a:rPr>
              <a:t>Allows you to deploy a (self-healing) instance of an application.</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23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Deployment</a:t>
            </a:r>
            <a:endParaRPr b="1" i="0" sz="3600" u="none" cap="none" strike="noStrike">
              <a:solidFill>
                <a:schemeClr val="dk1"/>
              </a:solidFill>
              <a:latin typeface="Calibri"/>
              <a:ea typeface="Calibri"/>
              <a:cs typeface="Calibri"/>
              <a:sym typeface="Calibri"/>
            </a:endParaRPr>
          </a:p>
        </p:txBody>
      </p:sp>
      <p:sp>
        <p:nvSpPr>
          <p:cNvPr id="1625" name="Google Shape;1625;p231"/>
          <p:cNvSpPr txBox="1"/>
          <p:nvPr/>
        </p:nvSpPr>
        <p:spPr>
          <a:xfrm>
            <a:off x="613525" y="1566928"/>
            <a:ext cx="7753500" cy="83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that use Replication controller (Controller manager of kubernetes master) to manage replica</a:t>
            </a:r>
            <a:r>
              <a:rPr b="1" lang="en-US" sz="1700">
                <a:solidFill>
                  <a:schemeClr val="dk1"/>
                </a:solidFill>
              </a:rPr>
              <a:t>s</a:t>
            </a:r>
            <a:r>
              <a:rPr b="1" i="0" lang="en-US" sz="1700" u="none" cap="none" strike="noStrike">
                <a:solidFill>
                  <a:schemeClr val="dk1"/>
                </a:solidFill>
                <a:latin typeface="Arial"/>
                <a:ea typeface="Arial"/>
                <a:cs typeface="Arial"/>
                <a:sym typeface="Arial"/>
              </a:rPr>
              <a:t> of pods (replaced by replica-sets and deployments)</a:t>
            </a:r>
            <a:endParaRPr b="1" i="0" sz="1700" u="none" cap="none" strike="noStrike">
              <a:solidFill>
                <a:schemeClr val="dk1"/>
              </a:solidFill>
              <a:latin typeface="Arial"/>
              <a:ea typeface="Arial"/>
              <a:cs typeface="Arial"/>
              <a:sym typeface="Arial"/>
            </a:endParaRPr>
          </a:p>
        </p:txBody>
      </p:sp>
      <p:sp>
        <p:nvSpPr>
          <p:cNvPr id="1626" name="Google Shape;1626;p231"/>
          <p:cNvSpPr txBox="1"/>
          <p:nvPr/>
        </p:nvSpPr>
        <p:spPr>
          <a:xfrm>
            <a:off x="457199" y="2556196"/>
            <a:ext cx="7722900" cy="3023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{pod} is used, and it dies, it will not start again</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{deployment} is used to start pods, if the pod dies, deployment use replica-set to start the pods again to make sure desired number of pods are always alive</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Try deleting a pod (deployed using deployment) and check if it comes back?</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232"/>
          <p:cNvSpPr/>
          <p:nvPr/>
        </p:nvSpPr>
        <p:spPr>
          <a:xfrm>
            <a:off x="231422" y="567521"/>
            <a:ext cx="4572000" cy="46167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apps/v1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replicas: 3</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selector:</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matchLabels: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template: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nginx:1.7.9</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1632" name="Google Shape;1632;p232"/>
          <p:cNvSpPr txBox="1"/>
          <p:nvPr/>
        </p:nvSpPr>
        <p:spPr>
          <a:xfrm>
            <a:off x="231422" y="131409"/>
            <a:ext cx="861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dep.yml</a:t>
            </a:r>
            <a:endParaRPr b="1" i="0" sz="1400" u="none" cap="none" strike="noStrike">
              <a:solidFill>
                <a:srgbClr val="000000"/>
              </a:solidFill>
              <a:latin typeface="Arial"/>
              <a:ea typeface="Arial"/>
              <a:cs typeface="Arial"/>
              <a:sym typeface="Arial"/>
            </a:endParaRPr>
          </a:p>
        </p:txBody>
      </p:sp>
      <p:pic>
        <p:nvPicPr>
          <p:cNvPr id="1633" name="Google Shape;1633;p232"/>
          <p:cNvPicPr preferRelativeResize="0"/>
          <p:nvPr/>
        </p:nvPicPr>
        <p:blipFill rotWithShape="1">
          <a:blip r:embed="rId3">
            <a:alphaModFix/>
          </a:blip>
          <a:srcRect b="0" l="0" r="0" t="0"/>
          <a:stretch/>
        </p:blipFill>
        <p:spPr>
          <a:xfrm>
            <a:off x="3014131" y="1747037"/>
            <a:ext cx="6028266" cy="1703798"/>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7" name="Shape 1637"/>
        <p:cNvGrpSpPr/>
        <p:nvPr/>
      </p:nvGrpSpPr>
      <p:grpSpPr>
        <a:xfrm>
          <a:off x="0" y="0"/>
          <a:ext cx="0" cy="0"/>
          <a:chOff x="0" y="0"/>
          <a:chExt cx="0" cy="0"/>
        </a:xfrm>
      </p:grpSpPr>
      <p:sp>
        <p:nvSpPr>
          <p:cNvPr id="1638" name="Google Shape;1638;p23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i="0" lang="en-US" sz="3600" u="none" cap="none" strike="noStrike">
                <a:solidFill>
                  <a:srgbClr val="000000"/>
                </a:solidFill>
              </a:rPr>
              <a:t>$ kubectl create </a:t>
            </a:r>
            <a:r>
              <a:rPr lang="en-US">
                <a:solidFill>
                  <a:srgbClr val="000000"/>
                </a:solidFill>
              </a:rPr>
              <a:t>/ apply</a:t>
            </a:r>
            <a:endParaRPr i="0" sz="3600" u="none" cap="none" strike="noStrike">
              <a:solidFill>
                <a:srgbClr val="000000"/>
              </a:solidFill>
            </a:endParaRPr>
          </a:p>
        </p:txBody>
      </p:sp>
      <p:sp>
        <p:nvSpPr>
          <p:cNvPr id="1639" name="Google Shape;1639;p233"/>
          <p:cNvSpPr txBox="1"/>
          <p:nvPr/>
        </p:nvSpPr>
        <p:spPr>
          <a:xfrm>
            <a:off x="457200" y="10321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&lt;yaml_file_1&gt; -f &lt;yaml_file_2&gt;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&lt;json_file&gt;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&lt;url_name&gt;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&lt;directory_name&gt;</a:t>
            </a:r>
            <a:endParaRPr/>
          </a:p>
        </p:txBody>
      </p:sp>
      <p:sp>
        <p:nvSpPr>
          <p:cNvPr id="1640" name="Google Shape;1640;p233"/>
          <p:cNvSpPr txBox="1"/>
          <p:nvPr/>
        </p:nvSpPr>
        <p:spPr>
          <a:xfrm>
            <a:off x="457200" y="27847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 (ok when multiple teams are not working on the same config files)</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apply -f &lt;json_file&gt; (practically used in teams where multiple teams / members want to maintain versions)</a:t>
            </a:r>
            <a:endParaRPr/>
          </a:p>
        </p:txBody>
      </p:sp>
      <p:sp>
        <p:nvSpPr>
          <p:cNvPr id="1641" name="Google Shape;1641;p233"/>
          <p:cNvSpPr txBox="1"/>
          <p:nvPr/>
        </p:nvSpPr>
        <p:spPr>
          <a:xfrm>
            <a:off x="533400" y="4232598"/>
            <a:ext cx="7722900" cy="1708800"/>
          </a:xfrm>
          <a:prstGeom prst="rect">
            <a:avLst/>
          </a:prstGeom>
          <a:noFill/>
          <a:ln>
            <a:noFill/>
          </a:ln>
        </p:spPr>
        <p:txBody>
          <a:bodyPr anchorCtr="0" anchor="t" bIns="91425" lIns="91425" spcFirstLastPara="1" rIns="91425" wrap="square" tIns="91425">
            <a:noAutofit/>
          </a:bodyPr>
          <a:lstStyle/>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blue.yaml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green.yaml -f red.yaml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pink.yaml , </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kubectl edit -f pink.yaml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colors/</a:t>
            </a:r>
            <a:endParaRPr sz="2000">
              <a:solidFill>
                <a:srgbClr val="FF0000"/>
              </a:solidFill>
              <a:latin typeface="Calibri"/>
              <a:ea typeface="Calibri"/>
              <a:cs typeface="Calibri"/>
              <a:sym typeface="Calibri"/>
            </a:endParaRPr>
          </a:p>
        </p:txBody>
      </p:sp>
      <p:sp>
        <p:nvSpPr>
          <p:cNvPr id="1642" name="Google Shape;1642;p23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23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RS, RC and Deployment</a:t>
            </a:r>
            <a:endParaRPr b="1" i="0" sz="3600" u="none" cap="none" strike="noStrike">
              <a:solidFill>
                <a:srgbClr val="000000"/>
              </a:solidFill>
              <a:latin typeface="Calibri"/>
              <a:ea typeface="Calibri"/>
              <a:cs typeface="Calibri"/>
              <a:sym typeface="Calibri"/>
            </a:endParaRPr>
          </a:p>
        </p:txBody>
      </p:sp>
      <p:sp>
        <p:nvSpPr>
          <p:cNvPr id="1648" name="Google Shape;1648;p234"/>
          <p:cNvSpPr txBox="1"/>
          <p:nvPr>
            <p:ph idx="1" type="body"/>
          </p:nvPr>
        </p:nvSpPr>
        <p:spPr>
          <a:xfrm>
            <a:off x="628650" y="1066800"/>
            <a:ext cx="8104800" cy="453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Replication Controllers - </a:t>
            </a:r>
            <a:r>
              <a:rPr b="0" lang="en-US" sz="2200">
                <a:solidFill>
                  <a:srgbClr val="373A3C"/>
                </a:solidFill>
                <a:highlight>
                  <a:srgbClr val="FFFFFF"/>
                </a:highlight>
              </a:rPr>
              <a:t>A Replication Controller is a structure that enables you to easily create multiple pods, then make sure that that number of pods always exists. If a pod does crash, the Replication Controller replaces it. The major difference is that the </a:t>
            </a:r>
            <a:r>
              <a:rPr b="0" lang="en-US" sz="2200">
                <a:solidFill>
                  <a:srgbClr val="BD4147"/>
                </a:solidFill>
                <a:highlight>
                  <a:srgbClr val="F7F7F9"/>
                </a:highlight>
              </a:rPr>
              <a:t>rolling-update</a:t>
            </a:r>
            <a:r>
              <a:rPr b="0" lang="en-US" sz="2200">
                <a:solidFill>
                  <a:srgbClr val="373A3C"/>
                </a:solidFill>
                <a:highlight>
                  <a:srgbClr val="FFFFFF"/>
                </a:highlight>
              </a:rPr>
              <a:t> command works with Replication Controllers, but won’t work with a Replica Set.  This is because Replica Sets are meant to be used as the backend for Deployments</a:t>
            </a:r>
            <a:endParaRPr b="0" sz="2200">
              <a:solidFill>
                <a:srgbClr val="373A3C"/>
              </a:solidFill>
              <a:highlight>
                <a:srgbClr val="FFFFFF"/>
              </a:highlight>
            </a:endParaRPr>
          </a:p>
          <a:p>
            <a:pPr indent="0" lvl="0" marL="0" rtl="0" algn="l">
              <a:spcBef>
                <a:spcPts val="640"/>
              </a:spcBef>
              <a:spcAft>
                <a:spcPts val="0"/>
              </a:spcAft>
              <a:buClr>
                <a:schemeClr val="accent3"/>
              </a:buClr>
              <a:buSzPts val="1620"/>
              <a:buFont typeface="Noto Sans Symbols"/>
              <a:buNone/>
            </a:pPr>
            <a:r>
              <a:rPr b="0" lang="en-US" sz="2200"/>
              <a:t>A </a:t>
            </a:r>
            <a:r>
              <a:rPr lang="en-US" sz="2200"/>
              <a:t>Replica Set</a:t>
            </a:r>
            <a:r>
              <a:rPr b="0" lang="en-US" sz="2200"/>
              <a:t> </a:t>
            </a:r>
            <a:r>
              <a:rPr b="0" lang="en-US" sz="2200">
                <a:solidFill>
                  <a:srgbClr val="373A3C"/>
                </a:solidFill>
                <a:highlight>
                  <a:schemeClr val="lt1"/>
                </a:highlight>
              </a:rPr>
              <a:t>Replica Sets are declared in essentially the same way as Replication Controllers, except that they have more options for the selector.</a:t>
            </a:r>
            <a:endParaRPr b="0" sz="2200">
              <a:solidFill>
                <a:srgbClr val="373A3C"/>
              </a:solidFill>
              <a:highlight>
                <a:srgbClr val="FFFFFF"/>
              </a:highlight>
            </a:endParaRPr>
          </a:p>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Deployments -</a:t>
            </a:r>
            <a:r>
              <a:rPr b="0" lang="en-US" sz="2200">
                <a:highlight>
                  <a:srgbClr val="FFFFFF"/>
                </a:highlight>
              </a:rPr>
              <a:t> We have seen this before, uses replication sets , and also provide rolling updates.</a:t>
            </a:r>
            <a:endParaRPr b="0" sz="2200">
              <a:highlight>
                <a:srgbClr val="FFFFFF"/>
              </a:highlight>
            </a:endParaRPr>
          </a:p>
        </p:txBody>
      </p:sp>
      <p:sp>
        <p:nvSpPr>
          <p:cNvPr id="1649" name="Google Shape;1649;p234"/>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235"/>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- 1</a:t>
            </a:r>
            <a:endParaRPr b="1" i="0" sz="3600" u="none" cap="none" strike="noStrike">
              <a:solidFill>
                <a:srgbClr val="000000"/>
              </a:solidFill>
              <a:latin typeface="Calibri"/>
              <a:ea typeface="Calibri"/>
              <a:cs typeface="Calibri"/>
              <a:sym typeface="Calibri"/>
            </a:endParaRPr>
          </a:p>
        </p:txBody>
      </p:sp>
      <p:sp>
        <p:nvSpPr>
          <p:cNvPr id="1655" name="Google Shape;1655;p235"/>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Char char="-"/>
            </a:pPr>
            <a:r>
              <a:rPr b="0" lang="en-US" sz="2200"/>
              <a:t>Exercise to create Replication Controllers, Replica Sets and Deployments and describe their functions.</a:t>
            </a:r>
            <a:endParaRPr b="0" sz="2200"/>
          </a:p>
          <a:p>
            <a:pPr indent="-368300" lvl="0" marL="457200" marR="0" rtl="0" algn="l">
              <a:lnSpc>
                <a:spcPct val="90000"/>
              </a:lnSpc>
              <a:spcBef>
                <a:spcPts val="0"/>
              </a:spcBef>
              <a:spcAft>
                <a:spcPts val="0"/>
              </a:spcAft>
              <a:buClr>
                <a:srgbClr val="000000"/>
              </a:buClr>
              <a:buSzPts val="2200"/>
              <a:buChar char="-"/>
            </a:pPr>
            <a:r>
              <a:rPr b="0" lang="en-US" sz="2200"/>
              <a:t>Check the results and describe the objects</a:t>
            </a:r>
            <a:endParaRPr b="0" sz="2200"/>
          </a:p>
          <a:p>
            <a:pPr indent="0" lvl="0" marL="0" marR="0" rtl="0" algn="l">
              <a:lnSpc>
                <a:spcPct val="90000"/>
              </a:lnSpc>
              <a:spcBef>
                <a:spcPts val="640"/>
              </a:spcBef>
              <a:spcAft>
                <a:spcPts val="0"/>
              </a:spcAft>
              <a:buNone/>
            </a:pPr>
            <a:r>
              <a:t/>
            </a:r>
            <a:endParaRPr b="0" sz="2200"/>
          </a:p>
          <a:p>
            <a:pPr indent="-368300" lvl="0" marL="457200" marR="0" rtl="0" algn="l">
              <a:lnSpc>
                <a:spcPct val="90000"/>
              </a:lnSpc>
              <a:spcBef>
                <a:spcPts val="640"/>
              </a:spcBef>
              <a:spcAft>
                <a:spcPts val="0"/>
              </a:spcAft>
              <a:buClr>
                <a:srgbClr val="000000"/>
              </a:buClr>
              <a:buSzPts val="2200"/>
              <a:buChar char="-"/>
            </a:pPr>
            <a:r>
              <a:rPr b="0" lang="en-US" sz="2200" u="sng">
                <a:solidFill>
                  <a:srgbClr val="FF9900"/>
                </a:solidFill>
                <a:hlinkClick r:id="rId3"/>
              </a:rPr>
              <a:t>https://github.com/abhikbanerjee/Kubernetes_Exercise_Files/blob/master/AWS_rc_rs_deploy.md</a:t>
            </a:r>
            <a:r>
              <a:rPr b="0" lang="en-US" sz="2200">
                <a:solidFill>
                  <a:srgbClr val="000000"/>
                </a:solidFill>
              </a:rPr>
              <a:t> </a:t>
            </a:r>
            <a:endParaRPr b="0" sz="2200">
              <a:solidFill>
                <a:srgbClr val="000000"/>
              </a:solidFill>
            </a:endParaRPr>
          </a:p>
        </p:txBody>
      </p:sp>
      <p:sp>
        <p:nvSpPr>
          <p:cNvPr id="1656" name="Google Shape;1656;p235"/>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0" name="Shape 1660"/>
        <p:cNvGrpSpPr/>
        <p:nvPr/>
      </p:nvGrpSpPr>
      <p:grpSpPr>
        <a:xfrm>
          <a:off x="0" y="0"/>
          <a:ext cx="0" cy="0"/>
          <a:chOff x="0" y="0"/>
          <a:chExt cx="0" cy="0"/>
        </a:xfrm>
      </p:grpSpPr>
      <p:sp>
        <p:nvSpPr>
          <p:cNvPr id="1661" name="Google Shape;1661;p236"/>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Service</a:t>
            </a:r>
            <a:endParaRPr b="1" i="0" sz="3600" u="none" cap="none" strike="noStrike">
              <a:solidFill>
                <a:srgbClr val="000000"/>
              </a:solidFill>
              <a:latin typeface="Calibri"/>
              <a:ea typeface="Calibri"/>
              <a:cs typeface="Calibri"/>
              <a:sym typeface="Calibri"/>
            </a:endParaRPr>
          </a:p>
        </p:txBody>
      </p:sp>
      <p:sp>
        <p:nvSpPr>
          <p:cNvPr id="1662" name="Google Shape;1662;p236"/>
          <p:cNvSpPr txBox="1"/>
          <p:nvPr>
            <p:ph idx="1" type="body"/>
          </p:nvPr>
        </p:nvSpPr>
        <p:spPr>
          <a:xfrm>
            <a:off x="457200" y="1524001"/>
            <a:ext cx="42564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to die and replicate in Kubernetes without affecting your application.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 loose coupling between different Pods.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Provides a </a:t>
            </a:r>
            <a:r>
              <a:rPr b="1" i="0" lang="en-US" sz="2200" u="none" cap="none" strike="noStrike">
                <a:solidFill>
                  <a:schemeClr val="dk1"/>
                </a:solidFill>
                <a:latin typeface="Calibri"/>
                <a:ea typeface="Calibri"/>
                <a:cs typeface="Calibri"/>
                <a:sym typeface="Calibri"/>
              </a:rPr>
              <a:t>stable</a:t>
            </a:r>
            <a:r>
              <a:rPr b="0" i="0" lang="en-US" sz="2200" u="none" cap="none" strike="noStrike">
                <a:solidFill>
                  <a:schemeClr val="dk1"/>
                </a:solidFill>
                <a:latin typeface="Calibri"/>
                <a:ea typeface="Calibri"/>
                <a:cs typeface="Calibri"/>
                <a:sym typeface="Calibri"/>
              </a:rPr>
              <a:t> virtual IP and port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Services allow Pods to receive traffic.</a:t>
            </a:r>
            <a:endParaRPr b="1" i="0" sz="2200" u="none" cap="none" strike="noStrike">
              <a:solidFill>
                <a:schemeClr val="dk1"/>
              </a:solidFill>
              <a:latin typeface="Calibri"/>
              <a:ea typeface="Calibri"/>
              <a:cs typeface="Calibri"/>
              <a:sym typeface="Calibri"/>
            </a:endParaRPr>
          </a:p>
          <a:p>
            <a:pPr indent="-49403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Each Pod has a unique IP but those IP addresses are not exposed outside the Pod without a service.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1663" name="Google Shape;1663;p236"/>
          <p:cNvSpPr txBox="1"/>
          <p:nvPr/>
        </p:nvSpPr>
        <p:spPr>
          <a:xfrm>
            <a:off x="552450" y="7620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Abstraction regarding a set of pods which enables load balancing, traffic exposure, load balancing and service discovery. </a:t>
            </a:r>
            <a:endParaRPr b="0" i="0" sz="1400" u="none" cap="none" strike="noStrike">
              <a:solidFill>
                <a:srgbClr val="000000"/>
              </a:solidFill>
              <a:latin typeface="Arial"/>
              <a:ea typeface="Arial"/>
              <a:cs typeface="Arial"/>
              <a:sym typeface="Arial"/>
            </a:endParaRPr>
          </a:p>
        </p:txBody>
      </p:sp>
      <p:pic>
        <p:nvPicPr>
          <p:cNvPr id="1664" name="Google Shape;1664;p236"/>
          <p:cNvPicPr preferRelativeResize="0"/>
          <p:nvPr/>
        </p:nvPicPr>
        <p:blipFill rotWithShape="1">
          <a:blip r:embed="rId3">
            <a:alphaModFix/>
          </a:blip>
          <a:srcRect b="0" l="0" r="0" t="0"/>
          <a:stretch/>
        </p:blipFill>
        <p:spPr>
          <a:xfrm>
            <a:off x="4713608" y="1905000"/>
            <a:ext cx="3801742" cy="36576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23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Types of Services</a:t>
            </a:r>
            <a:endParaRPr b="1" i="0" sz="3600" u="none" cap="none" strike="noStrike">
              <a:solidFill>
                <a:schemeClr val="dk1"/>
              </a:solidFill>
              <a:latin typeface="Calibri"/>
              <a:ea typeface="Calibri"/>
              <a:cs typeface="Calibri"/>
              <a:sym typeface="Calibri"/>
            </a:endParaRPr>
          </a:p>
        </p:txBody>
      </p:sp>
      <p:sp>
        <p:nvSpPr>
          <p:cNvPr id="1670" name="Google Shape;1670;p237"/>
          <p:cNvSpPr txBox="1"/>
          <p:nvPr/>
        </p:nvSpPr>
        <p:spPr>
          <a:xfrm>
            <a:off x="443544" y="1125123"/>
            <a:ext cx="7954500" cy="40275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i="0" lang="en-US" sz="2200" u="none" cap="none" strike="noStrike">
                <a:solidFill>
                  <a:schemeClr val="dk1"/>
                </a:solidFill>
                <a:latin typeface="Calibri"/>
                <a:ea typeface="Calibri"/>
                <a:cs typeface="Calibri"/>
                <a:sym typeface="Calibri"/>
              </a:rPr>
              <a:t>:- Expose the service on a cluster-internal IP. Using this makes the service only reachable from within the cluster (no </a:t>
            </a:r>
            <a:r>
              <a:rPr lang="en-US" sz="2200">
                <a:solidFill>
                  <a:schemeClr val="dk1"/>
                </a:solidFill>
                <a:latin typeface="Calibri"/>
                <a:ea typeface="Calibri"/>
                <a:cs typeface="Calibri"/>
                <a:sym typeface="Calibri"/>
              </a:rPr>
              <a:t>external access)</a:t>
            </a:r>
            <a:r>
              <a:rPr i="0" lang="en-US" sz="2200" u="none" cap="none" strike="noStrike">
                <a:solidFill>
                  <a:schemeClr val="dk1"/>
                </a:solidFill>
                <a:latin typeface="Calibri"/>
                <a:ea typeface="Calibri"/>
                <a:cs typeface="Calibri"/>
                <a:sym typeface="Calibri"/>
              </a:rPr>
              <a:t>.</a:t>
            </a:r>
            <a:endParaRPr sz="2200">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i="0" lang="en-US" sz="2200" u="none" cap="none" strike="noStrike">
                <a:solidFill>
                  <a:schemeClr val="dk1"/>
                </a:solidFill>
                <a:latin typeface="Calibri"/>
                <a:ea typeface="Calibri"/>
                <a:cs typeface="Calibri"/>
                <a:sym typeface="Calibri"/>
              </a:rPr>
              <a:t> :- Expose the service on each Node’s IP at a static port. </a:t>
            </a:r>
            <a:r>
              <a:rPr lang="en-US" sz="2200">
                <a:solidFill>
                  <a:schemeClr val="dk1"/>
                </a:solidFill>
                <a:latin typeface="Calibri"/>
                <a:ea typeface="Calibri"/>
                <a:cs typeface="Calibri"/>
                <a:sym typeface="Calibri"/>
              </a:rPr>
              <a:t>One service per port, only use ports </a:t>
            </a:r>
            <a:r>
              <a:rPr lang="en-US" sz="2200">
                <a:solidFill>
                  <a:schemeClr val="dk1"/>
                </a:solidFill>
                <a:highlight>
                  <a:srgbClr val="FFFFFF"/>
                </a:highlight>
                <a:latin typeface="Calibri"/>
                <a:ea typeface="Calibri"/>
                <a:cs typeface="Calibri"/>
                <a:sym typeface="Calibri"/>
              </a:rPr>
              <a:t>30000–32767, have to deal with port changes</a:t>
            </a:r>
            <a:endParaRPr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i="0" lang="en-US" sz="2200" u="none" cap="none" strike="noStrike">
                <a:solidFill>
                  <a:schemeClr val="dk1"/>
                </a:solidFill>
                <a:latin typeface="Calibri"/>
                <a:ea typeface="Calibri"/>
                <a:cs typeface="Calibri"/>
                <a:sym typeface="Calibri"/>
              </a:rPr>
              <a:t> :- Expose the service externally using load balancer. </a:t>
            </a:r>
            <a:r>
              <a:rPr lang="en-US" sz="2200">
                <a:solidFill>
                  <a:schemeClr val="dk1"/>
                </a:solidFill>
                <a:highlight>
                  <a:srgbClr val="FFFFFF"/>
                </a:highlight>
                <a:latin typeface="Calibri"/>
                <a:ea typeface="Calibri"/>
                <a:cs typeface="Calibri"/>
                <a:sym typeface="Calibri"/>
              </a:rPr>
              <a:t>The Kubernetes service controller automates the creation of the external load balancer, health checks (if needed), firewall rules (if needed) and retrieves the external IP allocated by the cloud provider and populates it in the service object</a:t>
            </a:r>
            <a:endParaRPr sz="2200">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76"/>
          <p:cNvSpPr txBox="1"/>
          <p:nvPr>
            <p:ph type="title"/>
          </p:nvPr>
        </p:nvSpPr>
        <p:spPr>
          <a:xfrm>
            <a:off x="628650" y="1524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Resolution: Microservice Architecture</a:t>
            </a:r>
            <a:endParaRPr/>
          </a:p>
        </p:txBody>
      </p:sp>
      <p:sp>
        <p:nvSpPr>
          <p:cNvPr id="436" name="Google Shape;436;p7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437" name="Google Shape;437;p76"/>
          <p:cNvSpPr txBox="1"/>
          <p:nvPr/>
        </p:nvSpPr>
        <p:spPr>
          <a:xfrm>
            <a:off x="304800" y="1295400"/>
            <a:ext cx="8686800" cy="517064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Resolution: Create a </a:t>
            </a:r>
            <a:r>
              <a:rPr b="1" lang="en-US" sz="1800" u="sng">
                <a:solidFill>
                  <a:schemeClr val="dk1"/>
                </a:solidFill>
                <a:latin typeface="Calibri"/>
                <a:ea typeface="Calibri"/>
                <a:cs typeface="Calibri"/>
                <a:sym typeface="Calibri"/>
              </a:rPr>
              <a:t>Loosely Coupled API Service Platform,</a:t>
            </a:r>
            <a:r>
              <a:rPr b="1" lang="en-US" sz="1800">
                <a:solidFill>
                  <a:schemeClr val="dk1"/>
                </a:solidFill>
                <a:latin typeface="Calibri"/>
                <a:ea typeface="Calibri"/>
                <a:cs typeface="Calibri"/>
                <a:sym typeface="Calibri"/>
              </a:rPr>
              <a:t> aka “Microservices”</a:t>
            </a:r>
            <a:endParaRPr b="1" sz="1800" u="sng">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Decentralize planning and eliminate interdependencies</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This will make it possible for a team of developers to conduct their planning and development in isolation, vastly improving time to market and cutting cost.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team of 7 planning without dependencies, with all the personnel required can reasonably plan for 10 weeks in a 1-2 days which would </a:t>
            </a:r>
            <a:r>
              <a:rPr b="1" lang="en-US" sz="1800" u="sng">
                <a:solidFill>
                  <a:schemeClr val="dk1"/>
                </a:solidFill>
                <a:latin typeface="Calibri"/>
                <a:ea typeface="Calibri"/>
                <a:cs typeface="Calibri"/>
                <a:sym typeface="Calibri"/>
              </a:rPr>
              <a:t>result in agile planning event savings alone of 50%</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Skeptical? Consider a new team developing on Public Cloud (a Loosely Coupled API Service Platform)</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 </a:t>
            </a:r>
            <a:r>
              <a:rPr lang="en-US" sz="1800">
                <a:solidFill>
                  <a:schemeClr val="dk1"/>
                </a:solidFill>
                <a:latin typeface="Calibri"/>
                <a:ea typeface="Calibri"/>
                <a:cs typeface="Calibri"/>
                <a:sym typeface="Calibri"/>
              </a:rPr>
              <a:t>For example, a new development team on Cloud can submit API calls to create a VM, configure security routes, setup a firewall and create a database within minutes. </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 </a:t>
            </a:r>
            <a:r>
              <a:rPr lang="en-US" sz="1800">
                <a:solidFill>
                  <a:schemeClr val="dk1"/>
                </a:solidFill>
                <a:latin typeface="Calibri"/>
                <a:ea typeface="Calibri"/>
                <a:cs typeface="Calibri"/>
                <a:sym typeface="Calibri"/>
              </a:rPr>
              <a:t>The same operations within a common large enterprise often requires a complicated set of tickets and sophisticated connections to manage the hand-offs taking weeks to get started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p:txBody>
      </p:sp>
      <p:cxnSp>
        <p:nvCxnSpPr>
          <p:cNvPr id="438" name="Google Shape;438;p76"/>
          <p:cNvCxnSpPr/>
          <p:nvPr/>
        </p:nvCxnSpPr>
        <p:spPr>
          <a:xfrm>
            <a:off x="2286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238"/>
          <p:cNvSpPr txBox="1"/>
          <p:nvPr>
            <p:ph type="title"/>
          </p:nvPr>
        </p:nvSpPr>
        <p:spPr>
          <a:xfrm>
            <a:off x="457200" y="0"/>
            <a:ext cx="8229600" cy="8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Services</a:t>
            </a:r>
            <a:endParaRPr b="1" i="0" sz="3600" u="none" cap="none" strike="noStrike">
              <a:solidFill>
                <a:schemeClr val="dk1"/>
              </a:solidFill>
              <a:latin typeface="Calibri"/>
              <a:ea typeface="Calibri"/>
              <a:cs typeface="Calibri"/>
              <a:sym typeface="Calibri"/>
            </a:endParaRPr>
          </a:p>
        </p:txBody>
      </p:sp>
      <p:sp>
        <p:nvSpPr>
          <p:cNvPr id="1676" name="Google Shape;1676;p238"/>
          <p:cNvSpPr txBox="1"/>
          <p:nvPr/>
        </p:nvSpPr>
        <p:spPr>
          <a:xfrm>
            <a:off x="284525" y="57297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pic>
        <p:nvPicPr>
          <p:cNvPr id="1677" name="Google Shape;1677;p238"/>
          <p:cNvPicPr preferRelativeResize="0"/>
          <p:nvPr/>
        </p:nvPicPr>
        <p:blipFill>
          <a:blip r:embed="rId3">
            <a:alphaModFix/>
          </a:blip>
          <a:stretch>
            <a:fillRect/>
          </a:stretch>
        </p:blipFill>
        <p:spPr>
          <a:xfrm>
            <a:off x="457200" y="2357475"/>
            <a:ext cx="3153949" cy="2788176"/>
          </a:xfrm>
          <a:prstGeom prst="rect">
            <a:avLst/>
          </a:prstGeom>
          <a:noFill/>
          <a:ln>
            <a:noFill/>
          </a:ln>
        </p:spPr>
      </p:pic>
      <p:pic>
        <p:nvPicPr>
          <p:cNvPr id="1678" name="Google Shape;1678;p238"/>
          <p:cNvPicPr preferRelativeResize="0"/>
          <p:nvPr/>
        </p:nvPicPr>
        <p:blipFill>
          <a:blip r:embed="rId4">
            <a:alphaModFix/>
          </a:blip>
          <a:stretch>
            <a:fillRect/>
          </a:stretch>
        </p:blipFill>
        <p:spPr>
          <a:xfrm>
            <a:off x="3477750" y="2583125"/>
            <a:ext cx="3011799" cy="2788174"/>
          </a:xfrm>
          <a:prstGeom prst="rect">
            <a:avLst/>
          </a:prstGeom>
          <a:noFill/>
          <a:ln>
            <a:noFill/>
          </a:ln>
        </p:spPr>
      </p:pic>
      <p:pic>
        <p:nvPicPr>
          <p:cNvPr id="1679" name="Google Shape;1679;p238"/>
          <p:cNvPicPr preferRelativeResize="0"/>
          <p:nvPr/>
        </p:nvPicPr>
        <p:blipFill>
          <a:blip r:embed="rId5">
            <a:alphaModFix/>
          </a:blip>
          <a:stretch>
            <a:fillRect/>
          </a:stretch>
        </p:blipFill>
        <p:spPr>
          <a:xfrm>
            <a:off x="6563474" y="2821600"/>
            <a:ext cx="2339851" cy="2206304"/>
          </a:xfrm>
          <a:prstGeom prst="rect">
            <a:avLst/>
          </a:prstGeom>
          <a:noFill/>
          <a:ln>
            <a:noFill/>
          </a:ln>
        </p:spPr>
      </p:pic>
      <p:sp>
        <p:nvSpPr>
          <p:cNvPr id="1680" name="Google Shape;1680;p238"/>
          <p:cNvSpPr txBox="1"/>
          <p:nvPr/>
        </p:nvSpPr>
        <p:spPr>
          <a:xfrm>
            <a:off x="404325" y="716150"/>
            <a:ext cx="7954500" cy="15501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b="0" i="0" lang="en-US" sz="2200" u="none" cap="none" strike="noStrike">
                <a:solidFill>
                  <a:schemeClr val="dk1"/>
                </a:solidFill>
                <a:latin typeface="Calibri"/>
                <a:ea typeface="Calibri"/>
                <a:cs typeface="Calibri"/>
                <a:sym typeface="Calibri"/>
              </a:rPr>
              <a:t>:- </a:t>
            </a:r>
            <a:r>
              <a:rPr lang="en-US" sz="2200">
                <a:solidFill>
                  <a:srgbClr val="FF0000"/>
                </a:solidFill>
                <a:latin typeface="Calibri"/>
                <a:ea typeface="Calibri"/>
                <a:cs typeface="Calibri"/>
                <a:sym typeface="Calibri"/>
              </a:rPr>
              <a:t>$ kubectl proxy --port=8080</a:t>
            </a:r>
            <a:endParaRPr sz="2200">
              <a:solidFill>
                <a:srgbClr val="FF0000"/>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b="0" i="0" lang="en-US" sz="2200" u="none" cap="none" strike="noStrike">
                <a:solidFill>
                  <a:schemeClr val="dk1"/>
                </a:solidFill>
                <a:latin typeface="Calibri"/>
                <a:ea typeface="Calibri"/>
                <a:cs typeface="Calibri"/>
                <a:sym typeface="Calibri"/>
              </a:rPr>
              <a:t> :- check yaml config</a:t>
            </a:r>
            <a:endParaRPr b="0"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b="0" i="0" lang="en-US" sz="2200" u="none" cap="none" strike="noStrike">
                <a:solidFill>
                  <a:schemeClr val="dk1"/>
                </a:solidFill>
                <a:latin typeface="Calibri"/>
                <a:ea typeface="Calibri"/>
                <a:cs typeface="Calibri"/>
                <a:sym typeface="Calibri"/>
              </a:rPr>
              <a:t> :- check yaml config</a:t>
            </a:r>
            <a:endParaRPr sz="2200"/>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239"/>
          <p:cNvSpPr txBox="1"/>
          <p:nvPr>
            <p:ph type="title"/>
          </p:nvPr>
        </p:nvSpPr>
        <p:spPr>
          <a:xfrm>
            <a:off x="569800" y="60951"/>
            <a:ext cx="7886700" cy="92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Ingress</a:t>
            </a:r>
            <a:endParaRPr b="1" i="0" sz="3600" u="none" cap="none" strike="noStrike">
              <a:solidFill>
                <a:srgbClr val="000000"/>
              </a:solidFill>
              <a:latin typeface="Calibri"/>
              <a:ea typeface="Calibri"/>
              <a:cs typeface="Calibri"/>
              <a:sym typeface="Calibri"/>
            </a:endParaRPr>
          </a:p>
        </p:txBody>
      </p:sp>
      <p:sp>
        <p:nvSpPr>
          <p:cNvPr id="1686" name="Google Shape;1686;p239"/>
          <p:cNvSpPr txBox="1"/>
          <p:nvPr>
            <p:ph idx="1" type="body"/>
          </p:nvPr>
        </p:nvSpPr>
        <p:spPr>
          <a:xfrm>
            <a:off x="569800" y="981050"/>
            <a:ext cx="8286600" cy="22092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0" i="0" lang="en-US" sz="2200" u="none" cap="none" strike="noStrike">
                <a:solidFill>
                  <a:schemeClr val="dk1"/>
                </a:solidFill>
                <a:latin typeface="Calibri"/>
                <a:ea typeface="Calibri"/>
                <a:cs typeface="Calibri"/>
                <a:sym typeface="Calibri"/>
              </a:rPr>
              <a:t>Simplified Layer 7 access to Kubernetes services i.e. allows “internet” to reach services (not a type of ser</a:t>
            </a:r>
            <a:r>
              <a:rPr b="0" lang="en-US" sz="2200"/>
              <a:t>vice)</a:t>
            </a:r>
            <a:endParaRPr b="1" i="0" sz="2200" u="none" cap="none" strike="noStrike">
              <a:solidFill>
                <a:schemeClr val="dk1"/>
              </a:solidFill>
              <a:latin typeface="Calibri"/>
              <a:ea typeface="Calibri"/>
              <a:cs typeface="Calibri"/>
              <a:sym typeface="Calibri"/>
            </a:endParaRPr>
          </a:p>
          <a:p>
            <a:pPr indent="-427736" lvl="0" marL="457200" marR="0" rtl="0" algn="l">
              <a:lnSpc>
                <a:spcPct val="70000"/>
              </a:lnSpc>
              <a:spcBef>
                <a:spcPts val="592"/>
              </a:spcBef>
              <a:spcAft>
                <a:spcPts val="0"/>
              </a:spcAft>
              <a:buClr>
                <a:srgbClr val="000000"/>
              </a:buClr>
              <a:buSzPts val="2200"/>
              <a:buFont typeface="Noto Sans Symbols"/>
              <a:buChar char="▪"/>
            </a:pPr>
            <a:r>
              <a:rPr b="0" i="0" lang="en-US" sz="2200" cap="none" strike="noStrike">
                <a:solidFill>
                  <a:srgbClr val="000000"/>
                </a:solidFill>
              </a:rPr>
              <a:t>Works with load balancers, including </a:t>
            </a:r>
            <a:r>
              <a:rPr b="0" lang="en-US" sz="2200">
                <a:solidFill>
                  <a:srgbClr val="000000"/>
                </a:solidFill>
                <a:highlight>
                  <a:srgbClr val="FFFFFF"/>
                </a:highlight>
              </a:rPr>
              <a:t>the </a:t>
            </a:r>
            <a:r>
              <a:rPr b="0" lang="en-US" sz="2200">
                <a:solidFill>
                  <a:srgbClr val="000000"/>
                </a:solidFill>
                <a:highlight>
                  <a:srgbClr val="FFFFFF"/>
                </a:highlight>
                <a:uFill>
                  <a:noFill/>
                </a:uFill>
                <a:hlinkClick r:id="rId3"/>
              </a:rPr>
              <a:t>Google Cloud Load Balancer</a:t>
            </a:r>
            <a:r>
              <a:rPr b="0" lang="en-US" sz="2200">
                <a:solidFill>
                  <a:srgbClr val="000000"/>
                </a:solidFill>
                <a:highlight>
                  <a:srgbClr val="FFFFFF"/>
                </a:highlight>
              </a:rPr>
              <a:t>, </a:t>
            </a:r>
            <a:r>
              <a:rPr b="0" lang="en-US" sz="2200">
                <a:solidFill>
                  <a:srgbClr val="000000"/>
                </a:solidFill>
                <a:highlight>
                  <a:srgbClr val="FFFFFF"/>
                </a:highlight>
                <a:uFill>
                  <a:noFill/>
                </a:uFill>
                <a:hlinkClick r:id="rId4"/>
              </a:rPr>
              <a:t>Nginx</a:t>
            </a:r>
            <a:r>
              <a:rPr b="0" lang="en-US" sz="2200">
                <a:solidFill>
                  <a:srgbClr val="000000"/>
                </a:solidFill>
                <a:highlight>
                  <a:srgbClr val="FFFFFF"/>
                </a:highlight>
              </a:rPr>
              <a:t>, </a:t>
            </a:r>
            <a:r>
              <a:rPr b="0" lang="en-US" sz="2200">
                <a:solidFill>
                  <a:srgbClr val="000000"/>
                </a:solidFill>
                <a:highlight>
                  <a:srgbClr val="FFFFFF"/>
                </a:highlight>
                <a:uFill>
                  <a:noFill/>
                </a:uFill>
                <a:hlinkClick r:id="rId5"/>
              </a:rPr>
              <a:t>Contour</a:t>
            </a:r>
            <a:r>
              <a:rPr b="0" lang="en-US" sz="2200">
                <a:solidFill>
                  <a:srgbClr val="000000"/>
                </a:solidFill>
                <a:highlight>
                  <a:srgbClr val="FFFFFF"/>
                </a:highlight>
              </a:rPr>
              <a:t>, </a:t>
            </a:r>
            <a:r>
              <a:rPr b="0" lang="en-US" sz="2200">
                <a:solidFill>
                  <a:srgbClr val="000000"/>
                </a:solidFill>
                <a:highlight>
                  <a:srgbClr val="FFFFFF"/>
                </a:highlight>
                <a:uFill>
                  <a:noFill/>
                </a:uFill>
                <a:hlinkClick r:id="rId6"/>
              </a:rPr>
              <a:t>Istio</a:t>
            </a:r>
            <a:r>
              <a:rPr b="0" lang="en-US" sz="2200">
                <a:solidFill>
                  <a:srgbClr val="000000"/>
                </a:solidFill>
                <a:highlight>
                  <a:srgbClr val="FFFFFF"/>
                </a:highlight>
              </a:rPr>
              <a:t>, and more</a:t>
            </a:r>
            <a:endParaRPr i="0" sz="2200" cap="none" strike="noStrike">
              <a:solidFill>
                <a:srgbClr val="000000"/>
              </a:solidFill>
            </a:endParaRPr>
          </a:p>
          <a:p>
            <a:pPr indent="-427736" lvl="0" marL="457200" marR="0" rtl="0" algn="l">
              <a:lnSpc>
                <a:spcPct val="70000"/>
              </a:lnSpc>
              <a:spcBef>
                <a:spcPts val="592"/>
              </a:spcBef>
              <a:spcAft>
                <a:spcPts val="0"/>
              </a:spcAft>
              <a:buClr>
                <a:srgbClr val="000000"/>
              </a:buClr>
              <a:buSzPts val="2200"/>
              <a:buFont typeface="Calibri"/>
              <a:buChar char="▪"/>
            </a:pPr>
            <a:r>
              <a:rPr b="0" lang="en-US" sz="2200">
                <a:highlight>
                  <a:srgbClr val="FFFFFF"/>
                </a:highlight>
              </a:rPr>
              <a:t>expose multiple services under the same IP address</a:t>
            </a:r>
            <a:endParaRPr b="0" i="0" sz="2200" u="none" cap="none" strike="noStrike">
              <a:solidFill>
                <a:schemeClr val="dk1"/>
              </a:solidFill>
            </a:endParaRPr>
          </a:p>
        </p:txBody>
      </p:sp>
      <p:pic>
        <p:nvPicPr>
          <p:cNvPr id="1687" name="Google Shape;1687;p239"/>
          <p:cNvPicPr preferRelativeResize="0"/>
          <p:nvPr/>
        </p:nvPicPr>
        <p:blipFill>
          <a:blip r:embed="rId7">
            <a:alphaModFix/>
          </a:blip>
          <a:stretch>
            <a:fillRect/>
          </a:stretch>
        </p:blipFill>
        <p:spPr>
          <a:xfrm>
            <a:off x="1626363" y="3190250"/>
            <a:ext cx="5891276" cy="2513951"/>
          </a:xfrm>
          <a:prstGeom prst="rect">
            <a:avLst/>
          </a:prstGeom>
          <a:noFill/>
          <a:ln>
            <a:noFill/>
          </a:ln>
        </p:spPr>
      </p:pic>
      <p:sp>
        <p:nvSpPr>
          <p:cNvPr id="1688" name="Google Shape;1688;p239"/>
          <p:cNvSpPr txBox="1"/>
          <p:nvPr/>
        </p:nvSpPr>
        <p:spPr>
          <a:xfrm>
            <a:off x="284525" y="58821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240"/>
          <p:cNvSpPr/>
          <p:nvPr/>
        </p:nvSpPr>
        <p:spPr>
          <a:xfrm>
            <a:off x="0" y="1307421"/>
            <a:ext cx="8974800" cy="28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r>
              <a:rPr b="1" i="0" lang="en-US" sz="1400" u="none" cap="none" strike="noStrike">
                <a:solidFill>
                  <a:srgbClr val="4D2F2D"/>
                </a:solidFill>
                <a:latin typeface="Courier"/>
                <a:ea typeface="Courier"/>
                <a:cs typeface="Courier"/>
                <a:sym typeface="Courier"/>
              </a:rPr>
              <a:t>kubectl expose deployment nginx-deployment --type=LoadBalancer --name=nginx-service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service/nginx-service exposed</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nginx-service   LoadBalancer   10.102.89.83   &lt;pending&gt;     80:31095/TCP   3s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a:t>
            </a:r>
            <a:endParaRPr b="0" i="0" sz="1400" u="none" cap="none" strike="noStrike">
              <a:solidFill>
                <a:srgbClr val="4D2F2D"/>
              </a:solidFill>
              <a:latin typeface="Courier"/>
              <a:ea typeface="Courier"/>
              <a:cs typeface="Courier"/>
              <a:sym typeface="Courier"/>
            </a:endParaRPr>
          </a:p>
        </p:txBody>
      </p:sp>
      <p:sp>
        <p:nvSpPr>
          <p:cNvPr id="1694" name="Google Shape;1694;p240"/>
          <p:cNvSpPr txBox="1"/>
          <p:nvPr/>
        </p:nvSpPr>
        <p:spPr>
          <a:xfrm>
            <a:off x="-1490133" y="2370667"/>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241"/>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services</a:t>
            </a:r>
            <a:endParaRPr b="1" i="0" sz="3600" u="none" cap="none" strike="noStrike">
              <a:solidFill>
                <a:srgbClr val="000000"/>
              </a:solidFill>
              <a:latin typeface="Calibri"/>
              <a:ea typeface="Calibri"/>
              <a:cs typeface="Calibri"/>
              <a:sym typeface="Calibri"/>
            </a:endParaRPr>
          </a:p>
        </p:txBody>
      </p:sp>
      <p:sp>
        <p:nvSpPr>
          <p:cNvPr id="1700" name="Google Shape;1700;p241"/>
          <p:cNvSpPr txBox="1"/>
          <p:nvPr/>
        </p:nvSpPr>
        <p:spPr>
          <a:xfrm>
            <a:off x="400050" y="3429100"/>
            <a:ext cx="42480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Calibri"/>
                <a:ea typeface="Calibri"/>
                <a:cs typeface="Calibri"/>
                <a:sym typeface="Calibri"/>
              </a:rPr>
              <a:t>Note: A component called ‘kube-proxy’ runs on each node and implements a form of virtual IP for services of type other than ‘ExternalName’</a:t>
            </a:r>
            <a:endParaRPr i="0" sz="2200" u="none" cap="none" strike="noStrike">
              <a:solidFill>
                <a:schemeClr val="dk1"/>
              </a:solidFill>
              <a:latin typeface="Calibri"/>
              <a:ea typeface="Calibri"/>
              <a:cs typeface="Calibri"/>
              <a:sym typeface="Calibri"/>
            </a:endParaRPr>
          </a:p>
        </p:txBody>
      </p:sp>
      <p:pic>
        <p:nvPicPr>
          <p:cNvPr id="1701" name="Google Shape;1701;p241"/>
          <p:cNvPicPr preferRelativeResize="0"/>
          <p:nvPr/>
        </p:nvPicPr>
        <p:blipFill rotWithShape="1">
          <a:blip r:embed="rId3">
            <a:alphaModFix/>
          </a:blip>
          <a:srcRect b="0" l="0" r="0" t="0"/>
          <a:stretch/>
        </p:blipFill>
        <p:spPr>
          <a:xfrm>
            <a:off x="0" y="2174819"/>
            <a:ext cx="9144000" cy="679664"/>
          </a:xfrm>
          <a:prstGeom prst="rect">
            <a:avLst/>
          </a:prstGeom>
          <a:noFill/>
          <a:ln>
            <a:noFill/>
          </a:ln>
        </p:spPr>
      </p:pic>
      <p:pic>
        <p:nvPicPr>
          <p:cNvPr id="1702" name="Google Shape;1702;p241"/>
          <p:cNvPicPr preferRelativeResize="0"/>
          <p:nvPr/>
        </p:nvPicPr>
        <p:blipFill rotWithShape="1">
          <a:blip r:embed="rId4">
            <a:alphaModFix/>
          </a:blip>
          <a:srcRect b="0" l="0" r="0" t="0"/>
          <a:stretch/>
        </p:blipFill>
        <p:spPr>
          <a:xfrm>
            <a:off x="4968105" y="3352799"/>
            <a:ext cx="3975723" cy="213359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242"/>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1708" name="Google Shape;1708;p242"/>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Create directly a deployment from CLI without the config file (</a:t>
            </a:r>
            <a:r>
              <a:rPr b="1" lang="en-US" sz="1800">
                <a:solidFill>
                  <a:srgbClr val="383838"/>
                </a:solidFill>
                <a:latin typeface="Calibri"/>
                <a:ea typeface="Calibri"/>
                <a:cs typeface="Calibri"/>
                <a:sym typeface="Calibri"/>
              </a:rPr>
              <a:t>Object management using Imperative Commands </a:t>
            </a:r>
            <a:r>
              <a:rPr lang="en-US" sz="1800">
                <a:solidFill>
                  <a:srgbClr val="383838"/>
                </a:solidFill>
                <a:latin typeface="Calibri"/>
                <a:ea typeface="Calibri"/>
                <a:cs typeface="Calibri"/>
                <a:sym typeface="Calibri"/>
              </a:rPr>
              <a:t>- e.g. run , expose, autoscale)   </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run nginx-deployment --image nginx --port 80</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nodes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a:t>
            </a:r>
            <a:r>
              <a:rPr b="1" lang="en-US" sz="1800">
                <a:solidFill>
                  <a:srgbClr val="383838"/>
                </a:solidFill>
                <a:latin typeface="Calibri"/>
                <a:ea typeface="Calibri"/>
                <a:cs typeface="Calibri"/>
                <a:sym typeface="Calibri"/>
              </a:rPr>
              <a:t>exposing the deployment as a service</a:t>
            </a:r>
            <a:r>
              <a:rPr lang="en-US" sz="1800">
                <a:solidFill>
                  <a:srgbClr val="383838"/>
                </a:solidFill>
                <a:latin typeface="Calibri"/>
                <a:ea typeface="Calibri"/>
                <a:cs typeface="Calibri"/>
                <a:sym typeface="Calibri"/>
              </a:rPr>
              <a:t> LoadBalancer type and access the Nginx</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deploy/nginx-deployment --type=LoadBalancer --name nginx-service </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all (command shows all)</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deploy/hw -o yaml  (returns the yaml that creates the deployment)</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then you can describe the service and do a curl , on port 80 with internal IP or external IP and the exposed port outside</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pod pod_name --type NodePort --name pod_name-service --port 30006</a:t>
            </a:r>
            <a:endParaRPr sz="1800">
              <a:solidFill>
                <a:srgbClr val="FF0000"/>
              </a:solidFill>
              <a:latin typeface="Calibri"/>
              <a:ea typeface="Calibri"/>
              <a:cs typeface="Calibri"/>
              <a:sym typeface="Calibri"/>
            </a:endParaRPr>
          </a:p>
          <a:p>
            <a:pPr indent="0" lvl="0" marL="0" rtl="0" algn="l">
              <a:lnSpc>
                <a:spcPct val="157143"/>
              </a:lnSpc>
              <a:spcBef>
                <a:spcPts val="8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243"/>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1714" name="Google Shape;1714;p243"/>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a:t>
            </a:r>
            <a:r>
              <a:rPr lang="en-US" sz="2200">
                <a:solidFill>
                  <a:srgbClr val="383838"/>
                </a:solidFill>
                <a:latin typeface="Calibri"/>
                <a:ea typeface="Calibri"/>
                <a:cs typeface="Calibri"/>
                <a:sym typeface="Calibri"/>
              </a:rPr>
              <a:t>Create a deployment with the config file (Object management using </a:t>
            </a:r>
            <a:r>
              <a:rPr b="1" lang="en-US" sz="2200">
                <a:solidFill>
                  <a:srgbClr val="383838"/>
                </a:solidFill>
                <a:latin typeface="Calibri"/>
                <a:ea typeface="Calibri"/>
                <a:cs typeface="Calibri"/>
                <a:sym typeface="Calibri"/>
              </a:rPr>
              <a:t>Imperative configuration</a:t>
            </a:r>
            <a:r>
              <a:rPr lang="en-US" sz="2200">
                <a:solidFill>
                  <a:srgbClr val="383838"/>
                </a:solidFill>
                <a:latin typeface="Calibri"/>
                <a:ea typeface="Calibri"/>
                <a:cs typeface="Calibri"/>
                <a:sym typeface="Calibri"/>
              </a:rPr>
              <a:t> files)   </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create -f red.yaml</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2200">
                <a:solidFill>
                  <a:srgbClr val="383838"/>
                </a:solidFill>
                <a:latin typeface="Calibri"/>
                <a:ea typeface="Calibri"/>
                <a:cs typeface="Calibri"/>
                <a:sym typeface="Calibri"/>
              </a:rPr>
              <a:t>-- Create Kubernetes Object using </a:t>
            </a:r>
            <a:r>
              <a:rPr b="1" lang="en-US" sz="2200">
                <a:solidFill>
                  <a:srgbClr val="383838"/>
                </a:solidFill>
                <a:latin typeface="Calibri"/>
                <a:ea typeface="Calibri"/>
                <a:cs typeface="Calibri"/>
                <a:sym typeface="Calibri"/>
              </a:rPr>
              <a:t>Declarative management</a:t>
            </a:r>
            <a:r>
              <a:rPr lang="en-US" sz="2200">
                <a:solidFill>
                  <a:srgbClr val="383838"/>
                </a:solidFill>
                <a:latin typeface="Calibri"/>
                <a:ea typeface="Calibri"/>
                <a:cs typeface="Calibri"/>
                <a:sym typeface="Calibri"/>
              </a:rPr>
              <a:t> of objects (</a:t>
            </a:r>
            <a:r>
              <a:rPr lang="en-US" sz="2200">
                <a:solidFill>
                  <a:schemeClr val="dk1"/>
                </a:solidFill>
                <a:highlight>
                  <a:srgbClr val="FFFFFF"/>
                </a:highlight>
                <a:latin typeface="Calibri"/>
                <a:ea typeface="Calibri"/>
                <a:cs typeface="Calibri"/>
                <a:sym typeface="Calibri"/>
              </a:rPr>
              <a:t>The </a:t>
            </a:r>
            <a:r>
              <a:rPr b="1" lang="en-US" sz="2200">
                <a:solidFill>
                  <a:srgbClr val="303030"/>
                </a:solidFill>
                <a:highlight>
                  <a:srgbClr val="F7F7F7"/>
                </a:highlight>
                <a:latin typeface="Calibri"/>
                <a:ea typeface="Calibri"/>
                <a:cs typeface="Calibri"/>
                <a:sym typeface="Calibri"/>
              </a:rPr>
              <a:t>kubectl apply</a:t>
            </a:r>
            <a:r>
              <a:rPr lang="en-US" sz="2200">
                <a:solidFill>
                  <a:schemeClr val="dk1"/>
                </a:solidFill>
                <a:highlight>
                  <a:srgbClr val="FFFFFF"/>
                </a:highlight>
                <a:latin typeface="Calibri"/>
                <a:ea typeface="Calibri"/>
                <a:cs typeface="Calibri"/>
                <a:sym typeface="Calibri"/>
              </a:rPr>
              <a:t> command calculates the patch request using the configuration file, the live configuration, and the </a:t>
            </a:r>
            <a:r>
              <a:rPr b="1" lang="en-US" sz="2200">
                <a:solidFill>
                  <a:srgbClr val="303030"/>
                </a:solidFill>
                <a:highlight>
                  <a:srgbClr val="F7F7F7"/>
                </a:highlight>
                <a:latin typeface="Calibri"/>
                <a:ea typeface="Calibri"/>
                <a:cs typeface="Calibri"/>
                <a:sym typeface="Calibri"/>
              </a:rPr>
              <a:t>last-applied-configuration</a:t>
            </a:r>
            <a:r>
              <a:rPr lang="en-US" sz="2200">
                <a:solidFill>
                  <a:schemeClr val="dk1"/>
                </a:solidFill>
                <a:highlight>
                  <a:srgbClr val="FFFFFF"/>
                </a:highlight>
                <a:latin typeface="Calibri"/>
                <a:ea typeface="Calibri"/>
                <a:cs typeface="Calibri"/>
                <a:sym typeface="Calibri"/>
              </a:rPr>
              <a:t> annotation stored in the live configuration</a:t>
            </a:r>
            <a:r>
              <a:rPr lang="en-US" sz="2200">
                <a:solidFill>
                  <a:srgbClr val="383838"/>
                </a:solidFill>
                <a:latin typeface="Calibri"/>
                <a:ea typeface="Calibri"/>
                <a:cs typeface="Calibri"/>
                <a:sym typeface="Calibri"/>
              </a:rPr>
              <a:t>)</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edit the file , and try the apply again</a:t>
            </a:r>
            <a:endParaRPr sz="1800">
              <a:solidFill>
                <a:srgbClr val="FF0000"/>
              </a:solidFill>
              <a:latin typeface="Calibri"/>
              <a:ea typeface="Calibri"/>
              <a:cs typeface="Calibri"/>
              <a:sym typeface="Calibri"/>
            </a:endParaRPr>
          </a:p>
          <a:p>
            <a:pPr indent="0" lvl="0" marL="0" rtl="0" algn="l">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57143"/>
              </a:lnSpc>
              <a:spcBef>
                <a:spcPts val="7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lang="en-US" sz="1100">
                <a:solidFill>
                  <a:srgbClr val="383838"/>
                </a:solidFill>
                <a:latin typeface="Calibri"/>
                <a:ea typeface="Calibri"/>
                <a:cs typeface="Calibri"/>
                <a:sym typeface="Calibri"/>
              </a:rPr>
              <a:t>Ref:- https://kubernetes.io/docs/concepts/overview/object-management-kubectl/declarative-config/</a:t>
            </a:r>
            <a:endParaRPr sz="1100">
              <a:solidFill>
                <a:srgbClr val="383838"/>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244"/>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 (Pods, Deploy, Services)</a:t>
            </a:r>
            <a:endParaRPr b="1" i="0" sz="3600" u="none" cap="none" strike="noStrike">
              <a:solidFill>
                <a:srgbClr val="000000"/>
              </a:solidFill>
              <a:latin typeface="Calibri"/>
              <a:ea typeface="Calibri"/>
              <a:cs typeface="Calibri"/>
              <a:sym typeface="Calibri"/>
            </a:endParaRPr>
          </a:p>
        </p:txBody>
      </p:sp>
      <p:sp>
        <p:nvSpPr>
          <p:cNvPr id="1720" name="Google Shape;1720;p244"/>
          <p:cNvSpPr txBox="1"/>
          <p:nvPr/>
        </p:nvSpPr>
        <p:spPr>
          <a:xfrm>
            <a:off x="249900" y="1143025"/>
            <a:ext cx="8523600" cy="45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200" u="sng">
                <a:solidFill>
                  <a:schemeClr val="hlink"/>
                </a:solidFill>
                <a:latin typeface="Calibri"/>
                <a:ea typeface="Calibri"/>
                <a:cs typeface="Calibri"/>
                <a:sym typeface="Calibri"/>
                <a:hlinkClick r:id="rId3"/>
              </a:rPr>
              <a:t>https://github.com/abhikbanerjee/Kubernetes_Exercise_Files/blob/master/AWS_pod_deploy_service.md</a:t>
            </a: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p:txBody>
      </p:sp>
      <p:sp>
        <p:nvSpPr>
          <p:cNvPr id="1721" name="Google Shape;1721;p24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5" name="Shape 1725"/>
        <p:cNvGrpSpPr/>
        <p:nvPr/>
      </p:nvGrpSpPr>
      <p:grpSpPr>
        <a:xfrm>
          <a:off x="0" y="0"/>
          <a:ext cx="0" cy="0"/>
          <a:chOff x="0" y="0"/>
          <a:chExt cx="0" cy="0"/>
        </a:xfrm>
      </p:grpSpPr>
      <p:sp>
        <p:nvSpPr>
          <p:cNvPr id="1726" name="Google Shape;1726;p245"/>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help commands</a:t>
            </a:r>
            <a:endParaRPr b="1" i="0" sz="3600" u="none" cap="none" strike="noStrike">
              <a:solidFill>
                <a:srgbClr val="000000"/>
              </a:solidFill>
              <a:latin typeface="Calibri"/>
              <a:ea typeface="Calibri"/>
              <a:cs typeface="Calibri"/>
              <a:sym typeface="Calibri"/>
            </a:endParaRPr>
          </a:p>
        </p:txBody>
      </p:sp>
      <p:sp>
        <p:nvSpPr>
          <p:cNvPr id="1727" name="Google Shape;1727;p245"/>
          <p:cNvSpPr txBox="1"/>
          <p:nvPr>
            <p:ph idx="1" type="body"/>
          </p:nvPr>
        </p:nvSpPr>
        <p:spPr>
          <a:xfrm>
            <a:off x="457200" y="1905001"/>
            <a:ext cx="6172200" cy="4191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620"/>
              <a:buFont typeface="Noto Sans Symbols"/>
              <a:buChar char="▪"/>
            </a:pPr>
            <a:r>
              <a:rPr b="1" i="0" lang="en-US" sz="1800" u="none" cap="none" strike="noStrike">
                <a:solidFill>
                  <a:schemeClr val="dk1"/>
                </a:solidFill>
                <a:latin typeface="Calibri"/>
                <a:ea typeface="Calibri"/>
                <a:cs typeface="Calibri"/>
                <a:sym typeface="Calibri"/>
              </a:rPr>
              <a:t>kubectl [command] [TYPE] [NAME] [flags]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620"/>
              <a:buFont typeface="Noto Sans Symbols"/>
              <a:buChar char="▪"/>
            </a:pPr>
            <a:r>
              <a:rPr b="0" i="0" lang="en-US" sz="1800" u="none" cap="none" strike="noStrike">
                <a:solidFill>
                  <a:schemeClr val="dk1"/>
                </a:solidFill>
                <a:latin typeface="Calibri"/>
                <a:ea typeface="Calibri"/>
                <a:cs typeface="Calibri"/>
                <a:sym typeface="Calibri"/>
              </a:rPr>
              <a:t>Very popular commands</a:t>
            </a:r>
            <a:endParaRPr b="1" i="0" sz="3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get</a:t>
            </a:r>
            <a:r>
              <a:rPr b="0" i="0" lang="en-US" sz="1600" u="none" cap="none" strike="noStrike">
                <a:solidFill>
                  <a:schemeClr val="dk1"/>
                </a:solidFill>
                <a:latin typeface="Calibri"/>
                <a:ea typeface="Calibri"/>
                <a:cs typeface="Calibri"/>
                <a:sym typeface="Calibri"/>
              </a:rPr>
              <a:t> - list resources about a target.</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services</a:t>
            </a:r>
            <a:endParaRPr b="0" i="0" sz="24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pods</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describe</a:t>
            </a:r>
            <a:r>
              <a:rPr b="0" i="0" lang="en-US" sz="1600" u="none" cap="none" strike="noStrike">
                <a:solidFill>
                  <a:schemeClr val="dk1"/>
                </a:solidFill>
                <a:latin typeface="Calibri"/>
                <a:ea typeface="Calibri"/>
                <a:cs typeface="Calibri"/>
                <a:sym typeface="Calibri"/>
              </a:rPr>
              <a:t> - show basic information about a resource</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describe pods my-pod</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logs</a:t>
            </a:r>
            <a:r>
              <a:rPr b="0" i="0" lang="en-US" sz="1600" u="none" cap="none" strike="noStrike">
                <a:solidFill>
                  <a:schemeClr val="dk1"/>
                </a:solidFill>
                <a:latin typeface="Calibri"/>
                <a:ea typeface="Calibri"/>
                <a:cs typeface="Calibri"/>
                <a:sym typeface="Calibri"/>
              </a:rPr>
              <a:t> - print the logs from a container in a pod. Extremely useful</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logs my-pod</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Also useful:</a:t>
            </a:r>
            <a:endParaRPr b="0"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exec</a:t>
            </a:r>
            <a:r>
              <a:rPr b="0" i="0" lang="en-US" sz="1600" u="none" cap="none" strike="noStrike">
                <a:solidFill>
                  <a:schemeClr val="dk1"/>
                </a:solidFill>
                <a:latin typeface="Calibri"/>
                <a:ea typeface="Calibri"/>
                <a:cs typeface="Calibri"/>
                <a:sym typeface="Calibri"/>
              </a:rPr>
              <a:t> - execute a command on a container in a pod</a:t>
            </a:r>
            <a:endParaRPr b="1" i="0" sz="28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top </a:t>
            </a:r>
            <a:r>
              <a:rPr b="0" i="0" lang="en-US" sz="1600" u="none" cap="none" strike="noStrike">
                <a:solidFill>
                  <a:schemeClr val="dk1"/>
                </a:solidFill>
                <a:latin typeface="Calibri"/>
                <a:ea typeface="Calibri"/>
                <a:cs typeface="Calibri"/>
                <a:sym typeface="Calibri"/>
              </a:rPr>
              <a:t>– Show metrics for a node</a:t>
            </a:r>
            <a:endParaRPr b="0" i="0" sz="16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1728" name="Google Shape;1728;p245"/>
          <p:cNvSpPr txBox="1"/>
          <p:nvPr/>
        </p:nvSpPr>
        <p:spPr>
          <a:xfrm>
            <a:off x="628650" y="1295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Most common access point for launching workloads on Kubernetes clusters.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246"/>
          <p:cNvSpPr txBox="1"/>
          <p:nvPr>
            <p:ph type="title"/>
          </p:nvPr>
        </p:nvSpPr>
        <p:spPr>
          <a:xfrm>
            <a:off x="5524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Label</a:t>
            </a:r>
            <a:endParaRPr b="1" i="0" sz="3600" u="none" cap="none" strike="noStrike">
              <a:solidFill>
                <a:srgbClr val="000000"/>
              </a:solidFill>
              <a:latin typeface="Calibri"/>
              <a:ea typeface="Calibri"/>
              <a:cs typeface="Calibri"/>
              <a:sym typeface="Calibri"/>
            </a:endParaRPr>
          </a:p>
        </p:txBody>
      </p:sp>
      <p:sp>
        <p:nvSpPr>
          <p:cNvPr id="1734" name="Google Shape;1734;p246"/>
          <p:cNvSpPr txBox="1"/>
          <p:nvPr>
            <p:ph idx="1" type="body"/>
          </p:nvPr>
        </p:nvSpPr>
        <p:spPr>
          <a:xfrm>
            <a:off x="457200" y="1905001"/>
            <a:ext cx="42564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Designate objects for specific environments such as development, test and production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versions to objects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roles or other arbitrary information to classify objects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added or modified at any time</a:t>
            </a:r>
            <a:endParaRPr b="0"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1735" name="Google Shape;1735;p246"/>
          <p:cNvSpPr txBox="1"/>
          <p:nvPr/>
        </p:nvSpPr>
        <p:spPr>
          <a:xfrm>
            <a:off x="552450" y="9906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Key/Value pairs that can be attached to objects to enable a variety of use cases.</a:t>
            </a:r>
            <a:endParaRPr b="0" i="0" sz="2200" u="none" cap="none" strike="noStrike">
              <a:solidFill>
                <a:srgbClr val="000000"/>
              </a:solidFill>
              <a:latin typeface="Arial"/>
              <a:ea typeface="Arial"/>
              <a:cs typeface="Arial"/>
              <a:sym typeface="Arial"/>
            </a:endParaRPr>
          </a:p>
        </p:txBody>
      </p:sp>
      <p:pic>
        <p:nvPicPr>
          <p:cNvPr id="1736" name="Google Shape;1736;p246"/>
          <p:cNvPicPr preferRelativeResize="0"/>
          <p:nvPr/>
        </p:nvPicPr>
        <p:blipFill rotWithShape="1">
          <a:blip r:embed="rId3">
            <a:alphaModFix/>
          </a:blip>
          <a:srcRect b="0" l="0" r="0" t="0"/>
          <a:stretch/>
        </p:blipFill>
        <p:spPr>
          <a:xfrm>
            <a:off x="4800599" y="1828801"/>
            <a:ext cx="3714751" cy="377402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Google Shape;1741;p24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pod –l name=&lt;label&gt;</a:t>
            </a:r>
            <a:endParaRPr b="1" i="0" sz="3600" u="none" cap="none" strike="noStrike">
              <a:solidFill>
                <a:srgbClr val="000000"/>
              </a:solidFill>
              <a:latin typeface="Calibri"/>
              <a:ea typeface="Calibri"/>
              <a:cs typeface="Calibri"/>
              <a:sym typeface="Calibri"/>
            </a:endParaRPr>
          </a:p>
        </p:txBody>
      </p:sp>
      <p:sp>
        <p:nvSpPr>
          <p:cNvPr id="1742" name="Google Shape;1742;p247"/>
          <p:cNvSpPr txBox="1"/>
          <p:nvPr/>
        </p:nvSpPr>
        <p:spPr>
          <a:xfrm>
            <a:off x="332325" y="4072450"/>
            <a:ext cx="8314200" cy="186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Best mechanism to organize Kubernetes objects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labels can be used to provide logical structure</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divide by teams, or by environments, or versions</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annotations and labels have very subtle difference</a:t>
            </a:r>
            <a:endParaRPr b="1" sz="1800">
              <a:solidFill>
                <a:schemeClr val="dk1"/>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create -f helloworld-pod-with-labels.yml </a:t>
            </a:r>
            <a:endParaRPr sz="1800">
              <a:solidFill>
                <a:srgbClr val="FF0000"/>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get po --show-labels</a:t>
            </a:r>
            <a:endParaRPr sz="1800">
              <a:solidFill>
                <a:srgbClr val="FF0000"/>
              </a:solidFill>
            </a:endParaRPr>
          </a:p>
        </p:txBody>
      </p:sp>
      <p:pic>
        <p:nvPicPr>
          <p:cNvPr id="1743" name="Google Shape;1743;p247"/>
          <p:cNvPicPr preferRelativeResize="0"/>
          <p:nvPr/>
        </p:nvPicPr>
        <p:blipFill rotWithShape="1">
          <a:blip r:embed="rId3">
            <a:alphaModFix/>
          </a:blip>
          <a:srcRect b="0" l="0" r="0" t="0"/>
          <a:stretch/>
        </p:blipFill>
        <p:spPr>
          <a:xfrm>
            <a:off x="0" y="1447800"/>
            <a:ext cx="9143999" cy="2184935"/>
          </a:xfrm>
          <a:prstGeom prst="rect">
            <a:avLst/>
          </a:prstGeom>
          <a:noFill/>
          <a:ln>
            <a:noFill/>
          </a:ln>
        </p:spPr>
      </p:pic>
      <p:sp>
        <p:nvSpPr>
          <p:cNvPr id="1744" name="Google Shape;1744;p24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Resolution: Microservices</a:t>
            </a:r>
            <a:endParaRPr b="1" i="0" sz="3600" u="none" cap="none" strike="noStrike">
              <a:solidFill>
                <a:schemeClr val="accent3"/>
              </a:solidFill>
              <a:latin typeface="Calibri"/>
              <a:ea typeface="Calibri"/>
              <a:cs typeface="Calibri"/>
              <a:sym typeface="Calibri"/>
            </a:endParaRPr>
          </a:p>
        </p:txBody>
      </p:sp>
      <p:sp>
        <p:nvSpPr>
          <p:cNvPr id="444" name="Google Shape;444;p77"/>
          <p:cNvSpPr txBox="1"/>
          <p:nvPr>
            <p:ph idx="1" type="body"/>
          </p:nvPr>
        </p:nvSpPr>
        <p:spPr>
          <a:xfrm>
            <a:off x="484170" y="1524001"/>
            <a:ext cx="8039097" cy="3428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Microservices enable </a:t>
            </a:r>
            <a:r>
              <a:rPr b="1" i="0" lang="en-US" sz="3200" u="sng" cap="none" strike="noStrike">
                <a:solidFill>
                  <a:schemeClr val="dk1"/>
                </a:solidFill>
                <a:latin typeface="Calibri"/>
                <a:ea typeface="Calibri"/>
                <a:cs typeface="Calibri"/>
                <a:sym typeface="Calibri"/>
              </a:rPr>
              <a:t>Platforms</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sng"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A platform is an ecosystem of APIs that third parties may build functionality on top of. </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Notable Microservice Platform examples: </a:t>
            </a:r>
            <a:r>
              <a:rPr b="1" i="0" lang="en-US" sz="2000" u="sng" cap="none" strike="noStrike">
                <a:solidFill>
                  <a:schemeClr val="hlink"/>
                </a:solidFill>
                <a:latin typeface="Calibri"/>
                <a:ea typeface="Calibri"/>
                <a:cs typeface="Calibri"/>
                <a:sym typeface="Calibri"/>
                <a:hlinkClick r:id="rId3"/>
              </a:rPr>
              <a:t>Hootsuite</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4"/>
              </a:rPr>
              <a:t>Gilt Group</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5"/>
              </a:rPr>
              <a:t>SoundCloud</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6"/>
              </a:rPr>
              <a:t>Amazon Web Services</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7"/>
              </a:rPr>
              <a:t>Netflix</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8"/>
              </a:rPr>
              <a:t>Spotify</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9"/>
              </a:rPr>
              <a:t>Google Cloud</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10"/>
              </a:rPr>
              <a:t>Box</a:t>
            </a:r>
            <a:r>
              <a:rPr b="1" i="0" lang="en-US" sz="2000" u="none" cap="none" strike="noStrike">
                <a:solidFill>
                  <a:schemeClr val="dk1"/>
                </a:solidFill>
                <a:latin typeface="Calibri"/>
                <a:ea typeface="Calibri"/>
                <a:cs typeface="Calibri"/>
                <a:sym typeface="Calibri"/>
              </a:rPr>
              <a:t>, and more!</a:t>
            </a:r>
            <a:endParaRPr/>
          </a:p>
          <a:p>
            <a:pPr indent="-354330" lvl="1" marL="91440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cxnSp>
        <p:nvCxnSpPr>
          <p:cNvPr id="445" name="Google Shape;445;p77"/>
          <p:cNvCxnSpPr/>
          <p:nvPr/>
        </p:nvCxnSpPr>
        <p:spPr>
          <a:xfrm>
            <a:off x="228600" y="1371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Google Shape;1749;p248"/>
          <p:cNvSpPr txBox="1"/>
          <p:nvPr>
            <p:ph type="title"/>
          </p:nvPr>
        </p:nvSpPr>
        <p:spPr>
          <a:xfrm>
            <a:off x="628650" y="365126"/>
            <a:ext cx="7886700" cy="746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- 3 (</a:t>
            </a:r>
            <a:r>
              <a:rPr lang="en-US">
                <a:solidFill>
                  <a:schemeClr val="dk1"/>
                </a:solidFill>
              </a:rPr>
              <a:t>Kubernetes Labels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1750" name="Google Shape;1750;p248"/>
          <p:cNvSpPr txBox="1"/>
          <p:nvPr>
            <p:ph idx="1" type="body"/>
          </p:nvPr>
        </p:nvSpPr>
        <p:spPr>
          <a:xfrm>
            <a:off x="628650" y="1047751"/>
            <a:ext cx="7886700" cy="4114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360"/>
              </a:spcBef>
              <a:spcAft>
                <a:spcPts val="0"/>
              </a:spcAft>
              <a:buClr>
                <a:srgbClr val="000000"/>
              </a:buClr>
              <a:buSzPts val="2200"/>
              <a:buFont typeface="Calibri"/>
              <a:buChar char="-"/>
            </a:pPr>
            <a:r>
              <a:rPr b="0" lang="en-US" sz="2200"/>
              <a:t>Create a series of pods with different labels</a:t>
            </a:r>
            <a:endParaRPr b="0" sz="2200"/>
          </a:p>
          <a:p>
            <a:pPr indent="-368300" lvl="0" marL="457200" marR="0" rtl="0" algn="l">
              <a:lnSpc>
                <a:spcPct val="90000"/>
              </a:lnSpc>
              <a:spcBef>
                <a:spcPts val="0"/>
              </a:spcBef>
              <a:spcAft>
                <a:spcPts val="0"/>
              </a:spcAft>
              <a:buClr>
                <a:srgbClr val="000000"/>
              </a:buClr>
              <a:buSzPts val="2200"/>
              <a:buChar char="-"/>
            </a:pPr>
            <a:r>
              <a:rPr b="0" lang="en-US" sz="2200"/>
              <a:t>Query the pods based on various labels</a:t>
            </a:r>
            <a:endParaRPr b="0" sz="2200"/>
          </a:p>
          <a:p>
            <a:pPr indent="-368300" lvl="0" marL="457200" marR="0" rtl="0" algn="l">
              <a:lnSpc>
                <a:spcPct val="90000"/>
              </a:lnSpc>
              <a:spcBef>
                <a:spcPts val="0"/>
              </a:spcBef>
              <a:spcAft>
                <a:spcPts val="0"/>
              </a:spcAft>
              <a:buClr>
                <a:srgbClr val="000000"/>
              </a:buClr>
              <a:buSzPts val="2200"/>
              <a:buChar char="-"/>
            </a:pPr>
            <a:r>
              <a:rPr b="0" lang="en-US" sz="2200"/>
              <a:t>Delete pods based on certain selectors</a:t>
            </a:r>
            <a:endParaRPr b="0" sz="2200"/>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rPr b="0" lang="en-US" sz="2200" u="sng">
                <a:solidFill>
                  <a:schemeClr val="hlink"/>
                </a:solidFill>
                <a:hlinkClick r:id="rId3"/>
              </a:rPr>
              <a:t>https://github.com/abhikbanerjee/Kubernetes_Exercise_Files/blob/master/AWS_labels_usage.md</a:t>
            </a:r>
            <a:r>
              <a:rPr lang="en-US"/>
              <a:t>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1751" name="Google Shape;1751;p24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Google Shape;1756;p249"/>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Let’s break the monolithic application from Day 1 into Microservices</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0" name="Shape 1760"/>
        <p:cNvGrpSpPr/>
        <p:nvPr/>
      </p:nvGrpSpPr>
      <p:grpSpPr>
        <a:xfrm>
          <a:off x="0" y="0"/>
          <a:ext cx="0" cy="0"/>
          <a:chOff x="0" y="0"/>
          <a:chExt cx="0" cy="0"/>
        </a:xfrm>
      </p:grpSpPr>
      <p:sp>
        <p:nvSpPr>
          <p:cNvPr id="1761" name="Google Shape;1761;p250"/>
          <p:cNvSpPr/>
          <p:nvPr/>
        </p:nvSpPr>
        <p:spPr>
          <a:xfrm>
            <a:off x="883551" y="1815969"/>
            <a:ext cx="2172451" cy="1545047"/>
          </a:xfrm>
          <a:prstGeom prst="rect">
            <a:avLst/>
          </a:prstGeom>
          <a:solidFill>
            <a:srgbClr val="F4FCE3"/>
          </a:solidFill>
          <a:ln cap="flat" cmpd="dbl" w="9525">
            <a:solidFill>
              <a:srgbClr val="FBFFEE"/>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2" name="Google Shape;1762;p250"/>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 App in Java</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(Taken from Day 1)</a:t>
            </a:r>
            <a:endParaRPr/>
          </a:p>
        </p:txBody>
      </p:sp>
      <p:sp>
        <p:nvSpPr>
          <p:cNvPr id="1763" name="Google Shape;1763;p25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764" name="Google Shape;1764;p250"/>
          <p:cNvSpPr/>
          <p:nvPr/>
        </p:nvSpPr>
        <p:spPr>
          <a:xfrm>
            <a:off x="979059" y="2126404"/>
            <a:ext cx="1535542" cy="1029029"/>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id</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name</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description</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price</a:t>
            </a:r>
            <a:endParaRPr/>
          </a:p>
        </p:txBody>
      </p:sp>
      <p:sp>
        <p:nvSpPr>
          <p:cNvPr id="1765" name="Google Shape;1765;p250"/>
          <p:cNvSpPr txBox="1"/>
          <p:nvPr/>
        </p:nvSpPr>
        <p:spPr>
          <a:xfrm>
            <a:off x="1651657" y="1836615"/>
            <a:ext cx="25570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productcatalogue Service</a:t>
            </a:r>
            <a:endParaRPr/>
          </a:p>
        </p:txBody>
      </p:sp>
      <p:cxnSp>
        <p:nvCxnSpPr>
          <p:cNvPr id="1766" name="Google Shape;1766;p250"/>
          <p:cNvCxnSpPr/>
          <p:nvPr/>
        </p:nvCxnSpPr>
        <p:spPr>
          <a:xfrm>
            <a:off x="1456267" y="1721561"/>
            <a:ext cx="216088" cy="315732"/>
          </a:xfrm>
          <a:prstGeom prst="straightConnector1">
            <a:avLst/>
          </a:prstGeom>
          <a:noFill/>
          <a:ln cap="flat" cmpd="sng" w="9525">
            <a:solidFill>
              <a:schemeClr val="accent3"/>
            </a:solidFill>
            <a:prstDash val="solid"/>
            <a:miter lim="800000"/>
            <a:headEnd len="sm" w="sm" type="none"/>
            <a:tailEnd len="med" w="med" type="triangle"/>
          </a:ln>
        </p:spPr>
      </p:cxnSp>
      <p:sp>
        <p:nvSpPr>
          <p:cNvPr id="1767" name="Google Shape;1767;p250"/>
          <p:cNvSpPr txBox="1"/>
          <p:nvPr/>
        </p:nvSpPr>
        <p:spPr>
          <a:xfrm>
            <a:off x="739393" y="1446637"/>
            <a:ext cx="272324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Get and set product details</a:t>
            </a:r>
            <a:endParaRPr/>
          </a:p>
        </p:txBody>
      </p:sp>
      <p:sp>
        <p:nvSpPr>
          <p:cNvPr id="1768" name="Google Shape;1768;p250"/>
          <p:cNvSpPr/>
          <p:nvPr/>
        </p:nvSpPr>
        <p:spPr>
          <a:xfrm>
            <a:off x="5029200" y="2971800"/>
            <a:ext cx="2971469" cy="1552324"/>
          </a:xfrm>
          <a:prstGeom prst="rect">
            <a:avLst/>
          </a:prstGeom>
          <a:solidFill>
            <a:srgbClr val="F4FCE3"/>
          </a:solidFill>
          <a:ln cap="flat" cmpd="dbl" w="9525">
            <a:solidFill>
              <a:srgbClr val="FBFFEE"/>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9" name="Google Shape;1769;p250"/>
          <p:cNvSpPr/>
          <p:nvPr/>
        </p:nvSpPr>
        <p:spPr>
          <a:xfrm>
            <a:off x="5299294" y="3385064"/>
            <a:ext cx="1650337" cy="831508"/>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No db access</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Read the two services</a:t>
            </a:r>
            <a:endParaRPr/>
          </a:p>
        </p:txBody>
      </p:sp>
      <p:sp>
        <p:nvSpPr>
          <p:cNvPr id="1770" name="Google Shape;1770;p250"/>
          <p:cNvSpPr txBox="1"/>
          <p:nvPr/>
        </p:nvSpPr>
        <p:spPr>
          <a:xfrm>
            <a:off x="5797630" y="2981563"/>
            <a:ext cx="18301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F5032"/>
                </a:solidFill>
                <a:latin typeface="Calibri"/>
                <a:ea typeface="Calibri"/>
                <a:cs typeface="Calibri"/>
                <a:sym typeface="Calibri"/>
              </a:rPr>
              <a:t>shopfront Service</a:t>
            </a:r>
            <a:endParaRPr/>
          </a:p>
        </p:txBody>
      </p:sp>
      <p:cxnSp>
        <p:nvCxnSpPr>
          <p:cNvPr id="1771" name="Google Shape;1771;p250"/>
          <p:cNvCxnSpPr/>
          <p:nvPr/>
        </p:nvCxnSpPr>
        <p:spPr>
          <a:xfrm>
            <a:off x="5586420" y="2840733"/>
            <a:ext cx="216088" cy="315732"/>
          </a:xfrm>
          <a:prstGeom prst="straightConnector1">
            <a:avLst/>
          </a:prstGeom>
          <a:noFill/>
          <a:ln cap="flat" cmpd="sng" w="9525">
            <a:solidFill>
              <a:srgbClr val="6F5032"/>
            </a:solidFill>
            <a:prstDash val="solid"/>
            <a:miter lim="800000"/>
            <a:headEnd len="sm" w="sm" type="none"/>
            <a:tailEnd len="med" w="med" type="triangle"/>
          </a:ln>
        </p:spPr>
      </p:cxnSp>
      <p:sp>
        <p:nvSpPr>
          <p:cNvPr id="1772" name="Google Shape;1772;p250"/>
          <p:cNvSpPr txBox="1"/>
          <p:nvPr/>
        </p:nvSpPr>
        <p:spPr>
          <a:xfrm>
            <a:off x="5029200" y="2228947"/>
            <a:ext cx="33588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F5032"/>
                </a:solidFill>
                <a:latin typeface="Calibri"/>
                <a:ea typeface="Calibri"/>
                <a:cs typeface="Calibri"/>
                <a:sym typeface="Calibri"/>
              </a:rPr>
              <a:t>User checking product details and</a:t>
            </a:r>
            <a:endParaRPr/>
          </a:p>
          <a:p>
            <a:pPr indent="0" lvl="0" marL="0" marR="0" rtl="0" algn="l">
              <a:spcBef>
                <a:spcPts val="0"/>
              </a:spcBef>
              <a:spcAft>
                <a:spcPts val="0"/>
              </a:spcAft>
              <a:buNone/>
            </a:pPr>
            <a:r>
              <a:rPr lang="en-US" sz="1800">
                <a:solidFill>
                  <a:srgbClr val="6F5032"/>
                </a:solidFill>
                <a:latin typeface="Calibri"/>
                <a:ea typeface="Calibri"/>
                <a:cs typeface="Calibri"/>
                <a:sym typeface="Calibri"/>
              </a:rPr>
              <a:t>stock available</a:t>
            </a:r>
            <a:endParaRPr/>
          </a:p>
        </p:txBody>
      </p:sp>
      <p:sp>
        <p:nvSpPr>
          <p:cNvPr id="1773" name="Google Shape;1773;p250"/>
          <p:cNvSpPr/>
          <p:nvPr/>
        </p:nvSpPr>
        <p:spPr>
          <a:xfrm>
            <a:off x="929922" y="4203400"/>
            <a:ext cx="2172451" cy="1545047"/>
          </a:xfrm>
          <a:prstGeom prst="rect">
            <a:avLst/>
          </a:prstGeom>
          <a:solidFill>
            <a:srgbClr val="F4FCE3"/>
          </a:solidFill>
          <a:ln cap="flat" cmpd="dbl" w="9525">
            <a:solidFill>
              <a:srgbClr val="FBFFEE"/>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4" name="Google Shape;1774;p250"/>
          <p:cNvSpPr/>
          <p:nvPr/>
        </p:nvSpPr>
        <p:spPr>
          <a:xfrm>
            <a:off x="1022986" y="4494238"/>
            <a:ext cx="1766835" cy="97938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product id</a:t>
            </a:r>
            <a:endParaRPr/>
          </a:p>
          <a:p>
            <a:pPr indent="-285750" lvl="0" marL="285750"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sku</a:t>
            </a:r>
            <a:endParaRPr sz="14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amount available</a:t>
            </a:r>
            <a:endParaRPr/>
          </a:p>
        </p:txBody>
      </p:sp>
      <p:sp>
        <p:nvSpPr>
          <p:cNvPr id="1775" name="Google Shape;1775;p250"/>
          <p:cNvSpPr txBox="1"/>
          <p:nvPr/>
        </p:nvSpPr>
        <p:spPr>
          <a:xfrm>
            <a:off x="1682532" y="4187388"/>
            <a:ext cx="222708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stockmanager Service</a:t>
            </a:r>
            <a:endParaRPr/>
          </a:p>
        </p:txBody>
      </p:sp>
      <p:cxnSp>
        <p:nvCxnSpPr>
          <p:cNvPr id="1776" name="Google Shape;1776;p250"/>
          <p:cNvCxnSpPr/>
          <p:nvPr/>
        </p:nvCxnSpPr>
        <p:spPr>
          <a:xfrm>
            <a:off x="1487142" y="4072334"/>
            <a:ext cx="216088" cy="315732"/>
          </a:xfrm>
          <a:prstGeom prst="straightConnector1">
            <a:avLst/>
          </a:prstGeom>
          <a:noFill/>
          <a:ln cap="flat" cmpd="sng" w="9525">
            <a:solidFill>
              <a:srgbClr val="0070C0"/>
            </a:solidFill>
            <a:prstDash val="solid"/>
            <a:miter lim="800000"/>
            <a:headEnd len="sm" w="sm" type="none"/>
            <a:tailEnd len="med" w="med" type="triangle"/>
          </a:ln>
        </p:spPr>
      </p:cxnSp>
      <p:sp>
        <p:nvSpPr>
          <p:cNvPr id="1777" name="Google Shape;1777;p250"/>
          <p:cNvSpPr txBox="1"/>
          <p:nvPr/>
        </p:nvSpPr>
        <p:spPr>
          <a:xfrm>
            <a:off x="685800" y="3735268"/>
            <a:ext cx="247048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Get and set stock details</a:t>
            </a:r>
            <a:endParaRPr/>
          </a:p>
        </p:txBody>
      </p:sp>
      <p:cxnSp>
        <p:nvCxnSpPr>
          <p:cNvPr id="1778" name="Google Shape;1778;p250"/>
          <p:cNvCxnSpPr/>
          <p:nvPr/>
        </p:nvCxnSpPr>
        <p:spPr>
          <a:xfrm rot="10800000">
            <a:off x="3144862" y="2552113"/>
            <a:ext cx="1645126" cy="604352"/>
          </a:xfrm>
          <a:prstGeom prst="straightConnector1">
            <a:avLst/>
          </a:prstGeom>
          <a:noFill/>
          <a:ln cap="flat" cmpd="sng" w="9525">
            <a:solidFill>
              <a:srgbClr val="6F5032"/>
            </a:solidFill>
            <a:prstDash val="solid"/>
            <a:miter lim="800000"/>
            <a:headEnd len="sm" w="sm" type="none"/>
            <a:tailEnd len="med" w="med" type="triangle"/>
          </a:ln>
        </p:spPr>
      </p:cxnSp>
      <p:cxnSp>
        <p:nvCxnSpPr>
          <p:cNvPr id="1779" name="Google Shape;1779;p250"/>
          <p:cNvCxnSpPr/>
          <p:nvPr/>
        </p:nvCxnSpPr>
        <p:spPr>
          <a:xfrm>
            <a:off x="3505200" y="2897041"/>
            <a:ext cx="0" cy="1491025"/>
          </a:xfrm>
          <a:prstGeom prst="straightConnector1">
            <a:avLst/>
          </a:prstGeom>
          <a:noFill/>
          <a:ln cap="flat" cmpd="sng" w="9525">
            <a:solidFill>
              <a:srgbClr val="6F5032"/>
            </a:solidFill>
            <a:prstDash val="solid"/>
            <a:miter lim="800000"/>
            <a:headEnd len="sm" w="sm" type="none"/>
            <a:tailEnd len="med" w="med" type="triangle"/>
          </a:ln>
        </p:spPr>
      </p:cxnSp>
      <p:cxnSp>
        <p:nvCxnSpPr>
          <p:cNvPr id="1780" name="Google Shape;1780;p250"/>
          <p:cNvCxnSpPr/>
          <p:nvPr/>
        </p:nvCxnSpPr>
        <p:spPr>
          <a:xfrm flipH="1" rot="10800000">
            <a:off x="3358094" y="3919934"/>
            <a:ext cx="1594906" cy="1055989"/>
          </a:xfrm>
          <a:prstGeom prst="straightConnector1">
            <a:avLst/>
          </a:prstGeom>
          <a:noFill/>
          <a:ln cap="flat" cmpd="sng" w="9525">
            <a:solidFill>
              <a:srgbClr val="6F5032"/>
            </a:solidFill>
            <a:prstDash val="solid"/>
            <a:miter lim="800000"/>
            <a:headEnd len="sm" w="sm" type="none"/>
            <a:tailEnd len="med" w="med" type="triangle"/>
          </a:ln>
        </p:spPr>
      </p:cxnSp>
      <p:sp>
        <p:nvSpPr>
          <p:cNvPr id="1781" name="Google Shape;1781;p250"/>
          <p:cNvSpPr txBox="1"/>
          <p:nvPr/>
        </p:nvSpPr>
        <p:spPr>
          <a:xfrm>
            <a:off x="3539603" y="3273603"/>
            <a:ext cx="141795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F5032"/>
                </a:solidFill>
                <a:latin typeface="Calibri"/>
                <a:ea typeface="Calibri"/>
                <a:cs typeface="Calibri"/>
                <a:sym typeface="Calibri"/>
              </a:rPr>
              <a:t>Stateless and</a:t>
            </a:r>
            <a:endParaRPr/>
          </a:p>
          <a:p>
            <a:pPr indent="0" lvl="0" marL="0" marR="0" rtl="0" algn="l">
              <a:spcBef>
                <a:spcPts val="0"/>
              </a:spcBef>
              <a:spcAft>
                <a:spcPts val="0"/>
              </a:spcAft>
              <a:buNone/>
            </a:pPr>
            <a:r>
              <a:rPr lang="en-US" sz="1800">
                <a:solidFill>
                  <a:srgbClr val="6F5032"/>
                </a:solidFill>
                <a:latin typeface="Calibri"/>
                <a:ea typeface="Calibri"/>
                <a:cs typeface="Calibri"/>
                <a:sym typeface="Calibri"/>
              </a:rPr>
              <a:t>async call</a:t>
            </a:r>
            <a:endParaRPr/>
          </a:p>
        </p:txBody>
      </p:sp>
      <p:sp>
        <p:nvSpPr>
          <p:cNvPr id="1782" name="Google Shape;1782;p250"/>
          <p:cNvSpPr txBox="1"/>
          <p:nvPr/>
        </p:nvSpPr>
        <p:spPr>
          <a:xfrm>
            <a:off x="1935361" y="3026245"/>
            <a:ext cx="11208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fakeDAO</a:t>
            </a:r>
            <a:endParaRPr sz="1800">
              <a:solidFill>
                <a:schemeClr val="dk1"/>
              </a:solidFill>
              <a:latin typeface="Arial"/>
              <a:ea typeface="Arial"/>
              <a:cs typeface="Arial"/>
              <a:sym typeface="Arial"/>
            </a:endParaRPr>
          </a:p>
        </p:txBody>
      </p:sp>
      <p:sp>
        <p:nvSpPr>
          <p:cNvPr id="1783" name="Google Shape;1783;p250"/>
          <p:cNvSpPr txBox="1"/>
          <p:nvPr/>
        </p:nvSpPr>
        <p:spPr>
          <a:xfrm>
            <a:off x="1982261" y="5403895"/>
            <a:ext cx="21253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Transactional DAO</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sp>
        <p:nvSpPr>
          <p:cNvPr id="1788" name="Google Shape;1788;p251"/>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Docker Image &amp; Kubernetes Requirements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(To run the App)</a:t>
            </a:r>
            <a:endParaRPr/>
          </a:p>
        </p:txBody>
      </p:sp>
      <p:sp>
        <p:nvSpPr>
          <p:cNvPr id="1789" name="Google Shape;1789;p25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790" name="Google Shape;1790;p251"/>
          <p:cNvSpPr/>
          <p:nvPr/>
        </p:nvSpPr>
        <p:spPr>
          <a:xfrm>
            <a:off x="4114800" y="1763593"/>
            <a:ext cx="1539543" cy="97938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To run product end-points</a:t>
            </a:r>
            <a:endParaRPr/>
          </a:p>
        </p:txBody>
      </p:sp>
      <p:sp>
        <p:nvSpPr>
          <p:cNvPr id="1791" name="Google Shape;1791;p251"/>
          <p:cNvSpPr txBox="1"/>
          <p:nvPr/>
        </p:nvSpPr>
        <p:spPr>
          <a:xfrm>
            <a:off x="3027149" y="1425192"/>
            <a:ext cx="183037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8200"/>
                </a:solidFill>
                <a:latin typeface="Calibri"/>
                <a:ea typeface="Calibri"/>
                <a:cs typeface="Calibri"/>
                <a:sym typeface="Calibri"/>
              </a:rPr>
              <a:t>productcatalogue</a:t>
            </a:r>
            <a:endParaRPr sz="1800">
              <a:solidFill>
                <a:srgbClr val="008200"/>
              </a:solidFill>
              <a:latin typeface="Calibri"/>
              <a:ea typeface="Calibri"/>
              <a:cs typeface="Calibri"/>
              <a:sym typeface="Calibri"/>
            </a:endParaRPr>
          </a:p>
          <a:p>
            <a:pPr indent="0" lvl="0" marL="0" marR="0" rtl="0" algn="l">
              <a:spcBef>
                <a:spcPts val="0"/>
              </a:spcBef>
              <a:spcAft>
                <a:spcPts val="0"/>
              </a:spcAft>
              <a:buNone/>
            </a:pPr>
            <a:r>
              <a:rPr lang="en-US" sz="1800">
                <a:solidFill>
                  <a:srgbClr val="008200"/>
                </a:solidFill>
                <a:latin typeface="Calibri"/>
                <a:ea typeface="Calibri"/>
                <a:cs typeface="Calibri"/>
                <a:sym typeface="Calibri"/>
              </a:rPr>
              <a:t>image</a:t>
            </a:r>
            <a:endParaRPr/>
          </a:p>
        </p:txBody>
      </p:sp>
      <p:sp>
        <p:nvSpPr>
          <p:cNvPr id="1792" name="Google Shape;1792;p251"/>
          <p:cNvSpPr/>
          <p:nvPr/>
        </p:nvSpPr>
        <p:spPr>
          <a:xfrm>
            <a:off x="4114800" y="3257205"/>
            <a:ext cx="1539543" cy="979382"/>
          </a:xfrm>
          <a:prstGeom prst="rect">
            <a:avLst/>
          </a:prstGeom>
          <a:solidFill>
            <a:srgbClr val="FEC299"/>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Arial"/>
                <a:ea typeface="Arial"/>
                <a:cs typeface="Arial"/>
                <a:sym typeface="Arial"/>
              </a:rPr>
              <a:t>To run stock end-points</a:t>
            </a:r>
            <a:endParaRPr/>
          </a:p>
        </p:txBody>
      </p:sp>
      <p:sp>
        <p:nvSpPr>
          <p:cNvPr id="1793" name="Google Shape;1793;p251"/>
          <p:cNvSpPr txBox="1"/>
          <p:nvPr/>
        </p:nvSpPr>
        <p:spPr>
          <a:xfrm>
            <a:off x="3098118" y="2893685"/>
            <a:ext cx="15004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F5200"/>
                </a:solidFill>
                <a:latin typeface="Calibri"/>
                <a:ea typeface="Calibri"/>
                <a:cs typeface="Calibri"/>
                <a:sym typeface="Calibri"/>
              </a:rPr>
              <a:t>stockmanager</a:t>
            </a:r>
            <a:endParaRPr sz="1800">
              <a:solidFill>
                <a:srgbClr val="8F5200"/>
              </a:solidFill>
              <a:latin typeface="Calibri"/>
              <a:ea typeface="Calibri"/>
              <a:cs typeface="Calibri"/>
              <a:sym typeface="Calibri"/>
            </a:endParaRPr>
          </a:p>
          <a:p>
            <a:pPr indent="0" lvl="0" marL="0" marR="0" rtl="0" algn="l">
              <a:spcBef>
                <a:spcPts val="0"/>
              </a:spcBef>
              <a:spcAft>
                <a:spcPts val="0"/>
              </a:spcAft>
              <a:buNone/>
            </a:pPr>
            <a:r>
              <a:rPr lang="en-US" sz="1800">
                <a:solidFill>
                  <a:srgbClr val="8F5200"/>
                </a:solidFill>
                <a:latin typeface="Calibri"/>
                <a:ea typeface="Calibri"/>
                <a:cs typeface="Calibri"/>
                <a:sym typeface="Calibri"/>
              </a:rPr>
              <a:t>image</a:t>
            </a:r>
            <a:endParaRPr/>
          </a:p>
        </p:txBody>
      </p:sp>
      <p:sp>
        <p:nvSpPr>
          <p:cNvPr id="1794" name="Google Shape;1794;p251"/>
          <p:cNvSpPr/>
          <p:nvPr/>
        </p:nvSpPr>
        <p:spPr>
          <a:xfrm>
            <a:off x="4110182" y="4558696"/>
            <a:ext cx="1539543" cy="979382"/>
          </a:xfrm>
          <a:prstGeom prst="rect">
            <a:avLst/>
          </a:prstGeom>
          <a:solidFill>
            <a:srgbClr val="D2D4C0"/>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Arial"/>
                <a:ea typeface="Arial"/>
                <a:cs typeface="Arial"/>
                <a:sym typeface="Arial"/>
              </a:rPr>
              <a:t>To run shopfront end-points</a:t>
            </a:r>
            <a:endParaRPr/>
          </a:p>
        </p:txBody>
      </p:sp>
      <p:sp>
        <p:nvSpPr>
          <p:cNvPr id="1795" name="Google Shape;1795;p251"/>
          <p:cNvSpPr txBox="1"/>
          <p:nvPr/>
        </p:nvSpPr>
        <p:spPr>
          <a:xfrm>
            <a:off x="3296602" y="4248834"/>
            <a:ext cx="110344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C6F4B"/>
                </a:solidFill>
                <a:latin typeface="Calibri"/>
                <a:ea typeface="Calibri"/>
                <a:cs typeface="Calibri"/>
                <a:sym typeface="Calibri"/>
              </a:rPr>
              <a:t>shopfront</a:t>
            </a:r>
            <a:endParaRPr/>
          </a:p>
          <a:p>
            <a:pPr indent="0" lvl="0" marL="0" marR="0" rtl="0" algn="l">
              <a:spcBef>
                <a:spcPts val="0"/>
              </a:spcBef>
              <a:spcAft>
                <a:spcPts val="0"/>
              </a:spcAft>
              <a:buNone/>
            </a:pPr>
            <a:r>
              <a:rPr lang="en-US" sz="1800">
                <a:solidFill>
                  <a:srgbClr val="6C6F4B"/>
                </a:solidFill>
                <a:latin typeface="Calibri"/>
                <a:ea typeface="Calibri"/>
                <a:cs typeface="Calibri"/>
                <a:sym typeface="Calibri"/>
              </a:rPr>
              <a:t>image</a:t>
            </a:r>
            <a:endParaRPr/>
          </a:p>
        </p:txBody>
      </p:sp>
      <p:sp>
        <p:nvSpPr>
          <p:cNvPr id="1796" name="Google Shape;1796;p251"/>
          <p:cNvSpPr txBox="1"/>
          <p:nvPr/>
        </p:nvSpPr>
        <p:spPr>
          <a:xfrm>
            <a:off x="6400800" y="2688146"/>
            <a:ext cx="21336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Store all image to private registry and setup all kubernetes machines to use that private registry</a:t>
            </a:r>
            <a:endParaRPr/>
          </a:p>
        </p:txBody>
      </p:sp>
      <p:sp>
        <p:nvSpPr>
          <p:cNvPr id="1797" name="Google Shape;1797;p251"/>
          <p:cNvSpPr/>
          <p:nvPr/>
        </p:nvSpPr>
        <p:spPr>
          <a:xfrm>
            <a:off x="431792" y="1910410"/>
            <a:ext cx="1016008" cy="47694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kubernetes “service”</a:t>
            </a:r>
            <a:endParaRPr/>
          </a:p>
        </p:txBody>
      </p:sp>
      <p:sp>
        <p:nvSpPr>
          <p:cNvPr id="1798" name="Google Shape;1798;p251"/>
          <p:cNvSpPr/>
          <p:nvPr/>
        </p:nvSpPr>
        <p:spPr>
          <a:xfrm>
            <a:off x="1200224" y="2254225"/>
            <a:ext cx="1684159" cy="355623"/>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kubernetes</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“replication controller”</a:t>
            </a:r>
            <a:endParaRPr/>
          </a:p>
        </p:txBody>
      </p:sp>
      <p:sp>
        <p:nvSpPr>
          <p:cNvPr id="1799" name="Google Shape;1799;p251"/>
          <p:cNvSpPr/>
          <p:nvPr/>
        </p:nvSpPr>
        <p:spPr>
          <a:xfrm>
            <a:off x="393439" y="1612989"/>
            <a:ext cx="155683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8200"/>
                </a:solidFill>
                <a:latin typeface="Arial"/>
                <a:ea typeface="Arial"/>
                <a:cs typeface="Arial"/>
                <a:sym typeface="Arial"/>
              </a:rPr>
              <a:t>productcatalogue</a:t>
            </a:r>
            <a:endParaRPr sz="1400">
              <a:solidFill>
                <a:srgbClr val="008200"/>
              </a:solidFill>
              <a:latin typeface="Arial"/>
              <a:ea typeface="Arial"/>
              <a:cs typeface="Arial"/>
              <a:sym typeface="Arial"/>
            </a:endParaRPr>
          </a:p>
        </p:txBody>
      </p:sp>
      <p:sp>
        <p:nvSpPr>
          <p:cNvPr id="1800" name="Google Shape;1800;p251"/>
          <p:cNvSpPr/>
          <p:nvPr/>
        </p:nvSpPr>
        <p:spPr>
          <a:xfrm>
            <a:off x="163976" y="2387352"/>
            <a:ext cx="984845" cy="36352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kubernetes</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“pod”</a:t>
            </a:r>
            <a:endParaRPr/>
          </a:p>
        </p:txBody>
      </p:sp>
      <p:sp>
        <p:nvSpPr>
          <p:cNvPr id="1801" name="Google Shape;1801;p251"/>
          <p:cNvSpPr/>
          <p:nvPr/>
        </p:nvSpPr>
        <p:spPr>
          <a:xfrm>
            <a:off x="427101" y="3308933"/>
            <a:ext cx="1016008" cy="476942"/>
          </a:xfrm>
          <a:prstGeom prst="rect">
            <a:avLst/>
          </a:prstGeom>
          <a:solidFill>
            <a:srgbClr val="FEC299"/>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 “service”</a:t>
            </a:r>
            <a:endParaRPr/>
          </a:p>
        </p:txBody>
      </p:sp>
      <p:sp>
        <p:nvSpPr>
          <p:cNvPr id="1802" name="Google Shape;1802;p251"/>
          <p:cNvSpPr/>
          <p:nvPr/>
        </p:nvSpPr>
        <p:spPr>
          <a:xfrm>
            <a:off x="1195533" y="3652748"/>
            <a:ext cx="1684159" cy="355623"/>
          </a:xfrm>
          <a:prstGeom prst="rect">
            <a:avLst/>
          </a:prstGeom>
          <a:solidFill>
            <a:srgbClr val="FEC299"/>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en-US" sz="1200">
                <a:solidFill>
                  <a:srgbClr val="3F3F3F"/>
                </a:solidFill>
                <a:latin typeface="Arial"/>
                <a:ea typeface="Arial"/>
                <a:cs typeface="Arial"/>
                <a:sym typeface="Arial"/>
              </a:rPr>
              <a:t>“replication controller”</a:t>
            </a:r>
            <a:endParaRPr/>
          </a:p>
        </p:txBody>
      </p:sp>
      <p:sp>
        <p:nvSpPr>
          <p:cNvPr id="1803" name="Google Shape;1803;p251"/>
          <p:cNvSpPr/>
          <p:nvPr/>
        </p:nvSpPr>
        <p:spPr>
          <a:xfrm>
            <a:off x="388748" y="3011512"/>
            <a:ext cx="130837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Arial"/>
                <a:ea typeface="Arial"/>
                <a:cs typeface="Arial"/>
                <a:sym typeface="Arial"/>
              </a:rPr>
              <a:t>stockmanager</a:t>
            </a:r>
            <a:endParaRPr sz="1400">
              <a:solidFill>
                <a:srgbClr val="8F5200"/>
              </a:solidFill>
              <a:latin typeface="Arial"/>
              <a:ea typeface="Arial"/>
              <a:cs typeface="Arial"/>
              <a:sym typeface="Arial"/>
            </a:endParaRPr>
          </a:p>
        </p:txBody>
      </p:sp>
      <p:sp>
        <p:nvSpPr>
          <p:cNvPr id="1804" name="Google Shape;1804;p251"/>
          <p:cNvSpPr/>
          <p:nvPr/>
        </p:nvSpPr>
        <p:spPr>
          <a:xfrm>
            <a:off x="159285" y="3785875"/>
            <a:ext cx="984845" cy="363520"/>
          </a:xfrm>
          <a:prstGeom prst="rect">
            <a:avLst/>
          </a:prstGeom>
          <a:solidFill>
            <a:srgbClr val="FEC299"/>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en-US" sz="1200">
                <a:solidFill>
                  <a:srgbClr val="3F3F3F"/>
                </a:solidFill>
                <a:latin typeface="Arial"/>
                <a:ea typeface="Arial"/>
                <a:cs typeface="Arial"/>
                <a:sym typeface="Arial"/>
              </a:rPr>
              <a:t>“pod”</a:t>
            </a:r>
            <a:endParaRPr/>
          </a:p>
        </p:txBody>
      </p:sp>
      <p:sp>
        <p:nvSpPr>
          <p:cNvPr id="1805" name="Google Shape;1805;p251"/>
          <p:cNvSpPr/>
          <p:nvPr/>
        </p:nvSpPr>
        <p:spPr>
          <a:xfrm>
            <a:off x="445904" y="4838640"/>
            <a:ext cx="1016008" cy="476942"/>
          </a:xfrm>
          <a:prstGeom prst="rect">
            <a:avLst/>
          </a:prstGeom>
          <a:solidFill>
            <a:srgbClr val="D2D4C0"/>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 “service”</a:t>
            </a:r>
            <a:endParaRPr/>
          </a:p>
        </p:txBody>
      </p:sp>
      <p:sp>
        <p:nvSpPr>
          <p:cNvPr id="1806" name="Google Shape;1806;p251"/>
          <p:cNvSpPr/>
          <p:nvPr/>
        </p:nvSpPr>
        <p:spPr>
          <a:xfrm>
            <a:off x="1214336" y="5182455"/>
            <a:ext cx="1684159" cy="355623"/>
          </a:xfrm>
          <a:prstGeom prst="rect">
            <a:avLst/>
          </a:prstGeom>
          <a:solidFill>
            <a:srgbClr val="D2D4C0"/>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en-US" sz="1200">
                <a:solidFill>
                  <a:srgbClr val="3F3F3F"/>
                </a:solidFill>
                <a:latin typeface="Arial"/>
                <a:ea typeface="Arial"/>
                <a:cs typeface="Arial"/>
                <a:sym typeface="Arial"/>
              </a:rPr>
              <a:t>“replication controller”</a:t>
            </a:r>
            <a:endParaRPr/>
          </a:p>
        </p:txBody>
      </p:sp>
      <p:sp>
        <p:nvSpPr>
          <p:cNvPr id="1807" name="Google Shape;1807;p251"/>
          <p:cNvSpPr/>
          <p:nvPr/>
        </p:nvSpPr>
        <p:spPr>
          <a:xfrm>
            <a:off x="407551" y="4541219"/>
            <a:ext cx="93006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6C6F4B"/>
                </a:solidFill>
                <a:latin typeface="Arial"/>
                <a:ea typeface="Arial"/>
                <a:cs typeface="Arial"/>
                <a:sym typeface="Arial"/>
              </a:rPr>
              <a:t>shopfront</a:t>
            </a:r>
            <a:endParaRPr/>
          </a:p>
        </p:txBody>
      </p:sp>
      <p:sp>
        <p:nvSpPr>
          <p:cNvPr id="1808" name="Google Shape;1808;p251"/>
          <p:cNvSpPr/>
          <p:nvPr/>
        </p:nvSpPr>
        <p:spPr>
          <a:xfrm>
            <a:off x="178088" y="5315582"/>
            <a:ext cx="984845" cy="363520"/>
          </a:xfrm>
          <a:prstGeom prst="rect">
            <a:avLst/>
          </a:prstGeom>
          <a:solidFill>
            <a:srgbClr val="D2D4C0"/>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en-US" sz="1200">
                <a:solidFill>
                  <a:srgbClr val="3F3F3F"/>
                </a:solidFill>
                <a:latin typeface="Arial"/>
                <a:ea typeface="Arial"/>
                <a:cs typeface="Arial"/>
                <a:sym typeface="Arial"/>
              </a:rPr>
              <a:t>“pod”</a:t>
            </a:r>
            <a:endParaRPr/>
          </a:p>
        </p:txBody>
      </p:sp>
      <p:cxnSp>
        <p:nvCxnSpPr>
          <p:cNvPr id="1809" name="Google Shape;1809;p251"/>
          <p:cNvCxnSpPr/>
          <p:nvPr/>
        </p:nvCxnSpPr>
        <p:spPr>
          <a:xfrm flipH="1">
            <a:off x="3027149" y="2387352"/>
            <a:ext cx="935251" cy="127248"/>
          </a:xfrm>
          <a:prstGeom prst="straightConnector1">
            <a:avLst/>
          </a:prstGeom>
          <a:noFill/>
          <a:ln cap="flat" cmpd="sng" w="9525">
            <a:solidFill>
              <a:schemeClr val="accent1"/>
            </a:solidFill>
            <a:prstDash val="solid"/>
            <a:miter lim="800000"/>
            <a:headEnd len="sm" w="sm" type="none"/>
            <a:tailEnd len="med" w="med" type="triangle"/>
          </a:ln>
        </p:spPr>
      </p:cxnSp>
      <p:cxnSp>
        <p:nvCxnSpPr>
          <p:cNvPr id="1810" name="Google Shape;1810;p251"/>
          <p:cNvCxnSpPr/>
          <p:nvPr/>
        </p:nvCxnSpPr>
        <p:spPr>
          <a:xfrm flipH="1">
            <a:off x="3034239" y="3722251"/>
            <a:ext cx="935251" cy="127248"/>
          </a:xfrm>
          <a:prstGeom prst="straightConnector1">
            <a:avLst/>
          </a:prstGeom>
          <a:noFill/>
          <a:ln cap="flat" cmpd="sng" w="9525">
            <a:solidFill>
              <a:srgbClr val="D77B00"/>
            </a:solidFill>
            <a:prstDash val="solid"/>
            <a:miter lim="800000"/>
            <a:headEnd len="sm" w="sm" type="none"/>
            <a:tailEnd len="med" w="med" type="triangle"/>
          </a:ln>
        </p:spPr>
      </p:cxnSp>
      <p:cxnSp>
        <p:nvCxnSpPr>
          <p:cNvPr id="1811" name="Google Shape;1811;p251"/>
          <p:cNvCxnSpPr/>
          <p:nvPr/>
        </p:nvCxnSpPr>
        <p:spPr>
          <a:xfrm flipH="1">
            <a:off x="3034239" y="5251958"/>
            <a:ext cx="935251" cy="127248"/>
          </a:xfrm>
          <a:prstGeom prst="straightConnector1">
            <a:avLst/>
          </a:prstGeom>
          <a:noFill/>
          <a:ln cap="flat" cmpd="sng" w="9525">
            <a:solidFill>
              <a:srgbClr val="6C6F4B"/>
            </a:solidFill>
            <a:prstDash val="solid"/>
            <a:miter lim="800000"/>
            <a:headEnd len="sm" w="sm" type="none"/>
            <a:tailEnd len="med" w="med" type="triangle"/>
          </a:ln>
        </p:spPr>
      </p:cxnSp>
      <p:cxnSp>
        <p:nvCxnSpPr>
          <p:cNvPr id="1812" name="Google Shape;1812;p251"/>
          <p:cNvCxnSpPr>
            <a:stCxn id="1794" idx="3"/>
          </p:cNvCxnSpPr>
          <p:nvPr/>
        </p:nvCxnSpPr>
        <p:spPr>
          <a:xfrm>
            <a:off x="5649725" y="5048387"/>
            <a:ext cx="979800" cy="0"/>
          </a:xfrm>
          <a:prstGeom prst="straightConnector1">
            <a:avLst/>
          </a:prstGeom>
          <a:noFill/>
          <a:ln cap="flat" cmpd="sng" w="9525">
            <a:solidFill>
              <a:srgbClr val="6C6F4B"/>
            </a:solidFill>
            <a:prstDash val="solid"/>
            <a:miter lim="800000"/>
            <a:headEnd len="sm" w="sm" type="none"/>
            <a:tailEnd len="med" w="med" type="triangle"/>
          </a:ln>
        </p:spPr>
      </p:cxnSp>
      <p:sp>
        <p:nvSpPr>
          <p:cNvPr id="1813" name="Google Shape;1813;p251"/>
          <p:cNvSpPr txBox="1"/>
          <p:nvPr/>
        </p:nvSpPr>
        <p:spPr>
          <a:xfrm>
            <a:off x="6633358" y="4530752"/>
            <a:ext cx="2133600"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This is the API-composer service that doesn’t have direct db access, but use the other two services for data access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5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19" name="Google Shape;1819;p252"/>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Resources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(To run the App)</a:t>
            </a:r>
            <a:endParaRPr/>
          </a:p>
        </p:txBody>
      </p:sp>
      <p:sp>
        <p:nvSpPr>
          <p:cNvPr id="1820" name="Google Shape;1820;p252"/>
          <p:cNvSpPr/>
          <p:nvPr/>
        </p:nvSpPr>
        <p:spPr>
          <a:xfrm>
            <a:off x="1914238" y="1743653"/>
            <a:ext cx="1539600" cy="5217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Deployment</a:t>
            </a:r>
            <a:endParaRPr/>
          </a:p>
        </p:txBody>
      </p:sp>
      <p:sp>
        <p:nvSpPr>
          <p:cNvPr id="1821" name="Google Shape;1821;p252"/>
          <p:cNvSpPr/>
          <p:nvPr/>
        </p:nvSpPr>
        <p:spPr>
          <a:xfrm>
            <a:off x="1914238" y="2265324"/>
            <a:ext cx="1539600" cy="7182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Service (NodePort OR clusterIP)</a:t>
            </a:r>
            <a:endParaRPr/>
          </a:p>
        </p:txBody>
      </p:sp>
      <p:sp>
        <p:nvSpPr>
          <p:cNvPr id="1822" name="Google Shape;1822;p252"/>
          <p:cNvSpPr/>
          <p:nvPr/>
        </p:nvSpPr>
        <p:spPr>
          <a:xfrm>
            <a:off x="1914237" y="2983528"/>
            <a:ext cx="1539600" cy="5217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Persistent Claim</a:t>
            </a:r>
            <a:endParaRPr/>
          </a:p>
        </p:txBody>
      </p:sp>
      <p:sp>
        <p:nvSpPr>
          <p:cNvPr id="1823" name="Google Shape;1823;p252"/>
          <p:cNvSpPr txBox="1"/>
          <p:nvPr/>
        </p:nvSpPr>
        <p:spPr>
          <a:xfrm>
            <a:off x="0" y="2417665"/>
            <a:ext cx="183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productcatalogue</a:t>
            </a:r>
            <a:endParaRPr sz="1800">
              <a:solidFill>
                <a:srgbClr val="BF4D00"/>
              </a:solidFill>
              <a:latin typeface="Calibri"/>
              <a:ea typeface="Calibri"/>
              <a:cs typeface="Calibri"/>
              <a:sym typeface="Calibri"/>
            </a:endParaRPr>
          </a:p>
        </p:txBody>
      </p:sp>
      <p:sp>
        <p:nvSpPr>
          <p:cNvPr id="1824" name="Google Shape;1824;p252"/>
          <p:cNvSpPr txBox="1"/>
          <p:nvPr/>
        </p:nvSpPr>
        <p:spPr>
          <a:xfrm>
            <a:off x="238204" y="4278928"/>
            <a:ext cx="15004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stockmanager</a:t>
            </a:r>
            <a:endParaRPr sz="1800">
              <a:solidFill>
                <a:srgbClr val="BF4D00"/>
              </a:solidFill>
              <a:latin typeface="Calibri"/>
              <a:ea typeface="Calibri"/>
              <a:cs typeface="Calibri"/>
              <a:sym typeface="Calibri"/>
            </a:endParaRPr>
          </a:p>
        </p:txBody>
      </p:sp>
      <p:sp>
        <p:nvSpPr>
          <p:cNvPr id="1825" name="Google Shape;1825;p252"/>
          <p:cNvSpPr/>
          <p:nvPr/>
        </p:nvSpPr>
        <p:spPr>
          <a:xfrm>
            <a:off x="5638801" y="2538056"/>
            <a:ext cx="1539543" cy="52167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Deployment</a:t>
            </a:r>
            <a:endParaRPr/>
          </a:p>
        </p:txBody>
      </p:sp>
      <p:sp>
        <p:nvSpPr>
          <p:cNvPr id="1826" name="Google Shape;1826;p252"/>
          <p:cNvSpPr/>
          <p:nvPr/>
        </p:nvSpPr>
        <p:spPr>
          <a:xfrm>
            <a:off x="5638801" y="3059727"/>
            <a:ext cx="1539543" cy="824399"/>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Service (LoadBalancer OR Nodeport)</a:t>
            </a:r>
            <a:endParaRPr/>
          </a:p>
        </p:txBody>
      </p:sp>
      <p:sp>
        <p:nvSpPr>
          <p:cNvPr id="1827" name="Google Shape;1827;p252"/>
          <p:cNvSpPr/>
          <p:nvPr/>
        </p:nvSpPr>
        <p:spPr>
          <a:xfrm>
            <a:off x="5642759" y="3884127"/>
            <a:ext cx="1539543" cy="52167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Persistent Claim</a:t>
            </a:r>
            <a:endParaRPr/>
          </a:p>
        </p:txBody>
      </p:sp>
      <p:sp>
        <p:nvSpPr>
          <p:cNvPr id="1828" name="Google Shape;1828;p252"/>
          <p:cNvSpPr txBox="1"/>
          <p:nvPr/>
        </p:nvSpPr>
        <p:spPr>
          <a:xfrm>
            <a:off x="4495801" y="3135898"/>
            <a:ext cx="110344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shopfront</a:t>
            </a:r>
            <a:endParaRPr/>
          </a:p>
          <a:p>
            <a:pPr indent="0" lvl="0" marL="0" marR="0" rtl="0" algn="l">
              <a:spcBef>
                <a:spcPts val="0"/>
              </a:spcBef>
              <a:spcAft>
                <a:spcPts val="0"/>
              </a:spcAft>
              <a:buNone/>
            </a:pPr>
            <a:r>
              <a:rPr lang="en-US" sz="1800">
                <a:solidFill>
                  <a:srgbClr val="BF4D00"/>
                </a:solidFill>
                <a:latin typeface="Calibri"/>
                <a:ea typeface="Calibri"/>
                <a:cs typeface="Calibri"/>
                <a:sym typeface="Calibri"/>
              </a:rPr>
              <a:t>service</a:t>
            </a:r>
            <a:endParaRPr/>
          </a:p>
        </p:txBody>
      </p:sp>
      <p:sp>
        <p:nvSpPr>
          <p:cNvPr id="1829" name="Google Shape;1829;p252"/>
          <p:cNvSpPr/>
          <p:nvPr/>
        </p:nvSpPr>
        <p:spPr>
          <a:xfrm>
            <a:off x="1699285" y="3713607"/>
            <a:ext cx="1539543" cy="52167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Deployment</a:t>
            </a:r>
            <a:endParaRPr/>
          </a:p>
        </p:txBody>
      </p:sp>
      <p:sp>
        <p:nvSpPr>
          <p:cNvPr id="1830" name="Google Shape;1830;p252"/>
          <p:cNvSpPr/>
          <p:nvPr/>
        </p:nvSpPr>
        <p:spPr>
          <a:xfrm>
            <a:off x="1699285" y="4235278"/>
            <a:ext cx="1539543" cy="718203"/>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Service (NodePort OR clusterIP)</a:t>
            </a:r>
            <a:endParaRPr/>
          </a:p>
        </p:txBody>
      </p:sp>
      <p:sp>
        <p:nvSpPr>
          <p:cNvPr id="1831" name="Google Shape;1831;p252"/>
          <p:cNvSpPr/>
          <p:nvPr/>
        </p:nvSpPr>
        <p:spPr>
          <a:xfrm>
            <a:off x="1699284" y="4953482"/>
            <a:ext cx="1539543" cy="52167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Persistent Claim</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5" name="Shape 1835"/>
        <p:cNvGrpSpPr/>
        <p:nvPr/>
      </p:nvGrpSpPr>
      <p:grpSpPr>
        <a:xfrm>
          <a:off x="0" y="0"/>
          <a:ext cx="0" cy="0"/>
          <a:chOff x="0" y="0"/>
          <a:chExt cx="0" cy="0"/>
        </a:xfrm>
      </p:grpSpPr>
      <p:sp>
        <p:nvSpPr>
          <p:cNvPr id="1836" name="Google Shape;1836;p253"/>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 – Project and Kubernetes</a:t>
            </a:r>
            <a:endParaRPr/>
          </a:p>
        </p:txBody>
      </p:sp>
      <p:sp>
        <p:nvSpPr>
          <p:cNvPr id="1837" name="Google Shape;1837;p25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38" name="Google Shape;1838;p253"/>
          <p:cNvSpPr txBox="1"/>
          <p:nvPr/>
        </p:nvSpPr>
        <p:spPr>
          <a:xfrm>
            <a:off x="6612436" y="1662220"/>
            <a:ext cx="184037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74A50F"/>
                </a:solidFill>
                <a:latin typeface="Calibri"/>
                <a:ea typeface="Calibri"/>
                <a:cs typeface="Calibri"/>
                <a:sym typeface="Calibri"/>
              </a:rPr>
              <a:t>Kubernetes config files</a:t>
            </a:r>
            <a:endParaRPr/>
          </a:p>
        </p:txBody>
      </p:sp>
      <p:sp>
        <p:nvSpPr>
          <p:cNvPr id="1839" name="Google Shape;1839;p253"/>
          <p:cNvSpPr txBox="1"/>
          <p:nvPr/>
        </p:nvSpPr>
        <p:spPr>
          <a:xfrm>
            <a:off x="6659287" y="4509652"/>
            <a:ext cx="143417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4A6300"/>
                </a:solidFill>
                <a:latin typeface="Calibri"/>
                <a:ea typeface="Calibri"/>
                <a:cs typeface="Calibri"/>
                <a:sym typeface="Calibri"/>
              </a:rPr>
              <a:t>setup commands</a:t>
            </a:r>
            <a:endParaRPr/>
          </a:p>
        </p:txBody>
      </p:sp>
      <p:sp>
        <p:nvSpPr>
          <p:cNvPr id="1840" name="Google Shape;1840;p253"/>
          <p:cNvSpPr txBox="1"/>
          <p:nvPr/>
        </p:nvSpPr>
        <p:spPr>
          <a:xfrm>
            <a:off x="1834986" y="6279286"/>
            <a:ext cx="530985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https://github.com/shekhar2010us/microservices_kubernetes_docker</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41" name="Google Shape;1841;p253"/>
          <p:cNvSpPr txBox="1"/>
          <p:nvPr/>
        </p:nvSpPr>
        <p:spPr>
          <a:xfrm>
            <a:off x="5813429" y="2531783"/>
            <a:ext cx="131035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Three services</a:t>
            </a:r>
            <a:endParaRPr/>
          </a:p>
        </p:txBody>
      </p:sp>
      <p:sp>
        <p:nvSpPr>
          <p:cNvPr id="1842" name="Google Shape;1842;p253"/>
          <p:cNvSpPr/>
          <p:nvPr/>
        </p:nvSpPr>
        <p:spPr>
          <a:xfrm>
            <a:off x="2117396" y="2081810"/>
            <a:ext cx="468898" cy="769195"/>
          </a:xfrm>
          <a:prstGeom prst="rightBrace">
            <a:avLst>
              <a:gd fmla="val 8333" name="adj1"/>
              <a:gd fmla="val 50000" name="adj2"/>
            </a:avLst>
          </a:prstGeom>
          <a:noFill/>
          <a:ln cap="flat" cmpd="sng" w="9525">
            <a:solidFill>
              <a:srgbClr val="BF4D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843" name="Google Shape;1843;p253"/>
          <p:cNvPicPr preferRelativeResize="0"/>
          <p:nvPr/>
        </p:nvPicPr>
        <p:blipFill rotWithShape="1">
          <a:blip r:embed="rId4">
            <a:alphaModFix/>
          </a:blip>
          <a:srcRect b="0" l="0" r="0" t="0"/>
          <a:stretch/>
        </p:blipFill>
        <p:spPr>
          <a:xfrm>
            <a:off x="285730" y="1354999"/>
            <a:ext cx="3898073" cy="4155089"/>
          </a:xfrm>
          <a:prstGeom prst="rect">
            <a:avLst/>
          </a:prstGeom>
          <a:noFill/>
          <a:ln>
            <a:noFill/>
          </a:ln>
        </p:spPr>
      </p:pic>
      <p:cxnSp>
        <p:nvCxnSpPr>
          <p:cNvPr id="1844" name="Google Shape;1844;p253"/>
          <p:cNvCxnSpPr>
            <a:endCxn id="1841" idx="1"/>
          </p:cNvCxnSpPr>
          <p:nvPr/>
        </p:nvCxnSpPr>
        <p:spPr>
          <a:xfrm flipH="1" rot="10800000">
            <a:off x="2057429" y="2685672"/>
            <a:ext cx="3756000" cy="446700"/>
          </a:xfrm>
          <a:prstGeom prst="straightConnector1">
            <a:avLst/>
          </a:prstGeom>
          <a:noFill/>
          <a:ln cap="flat" cmpd="sng" w="9525">
            <a:solidFill>
              <a:srgbClr val="BF4D00"/>
            </a:solidFill>
            <a:prstDash val="solid"/>
            <a:miter lim="800000"/>
            <a:headEnd len="sm" w="sm" type="none"/>
            <a:tailEnd len="med" w="med" type="triangle"/>
          </a:ln>
        </p:spPr>
      </p:cxnSp>
      <p:cxnSp>
        <p:nvCxnSpPr>
          <p:cNvPr id="1845" name="Google Shape;1845;p253"/>
          <p:cNvCxnSpPr/>
          <p:nvPr/>
        </p:nvCxnSpPr>
        <p:spPr>
          <a:xfrm flipH="1" rot="10800000">
            <a:off x="2971800" y="1829860"/>
            <a:ext cx="3617780" cy="533184"/>
          </a:xfrm>
          <a:prstGeom prst="straightConnector1">
            <a:avLst/>
          </a:prstGeom>
          <a:noFill/>
          <a:ln cap="flat" cmpd="sng" w="9525">
            <a:solidFill>
              <a:schemeClr val="accent1"/>
            </a:solidFill>
            <a:prstDash val="solid"/>
            <a:miter lim="800000"/>
            <a:headEnd len="sm" w="sm" type="none"/>
            <a:tailEnd len="med" w="med" type="triangle"/>
          </a:ln>
        </p:spPr>
      </p:cxnSp>
      <p:sp>
        <p:nvSpPr>
          <p:cNvPr id="1846" name="Google Shape;1846;p253"/>
          <p:cNvSpPr/>
          <p:nvPr/>
        </p:nvSpPr>
        <p:spPr>
          <a:xfrm>
            <a:off x="1676400" y="2667000"/>
            <a:ext cx="468898" cy="609600"/>
          </a:xfrm>
          <a:prstGeom prst="rightBrace">
            <a:avLst>
              <a:gd fmla="val 8333" name="adj1"/>
              <a:gd fmla="val 50000" name="adj2"/>
            </a:avLst>
          </a:prstGeom>
          <a:noFill/>
          <a:ln cap="flat" cmpd="sng" w="9525">
            <a:solidFill>
              <a:srgbClr val="BF4D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847" name="Google Shape;1847;p253"/>
          <p:cNvCxnSpPr>
            <a:endCxn id="1839" idx="1"/>
          </p:cNvCxnSpPr>
          <p:nvPr/>
        </p:nvCxnSpPr>
        <p:spPr>
          <a:xfrm flipH="1" rot="10800000">
            <a:off x="1676287" y="4663540"/>
            <a:ext cx="4983000" cy="44100"/>
          </a:xfrm>
          <a:prstGeom prst="straightConnector1">
            <a:avLst/>
          </a:prstGeom>
          <a:noFill/>
          <a:ln cap="flat" cmpd="sng" w="9525">
            <a:solidFill>
              <a:srgbClr val="4A6300"/>
            </a:solidFill>
            <a:prstDash val="solid"/>
            <a:miter lim="800000"/>
            <a:headEnd len="sm" w="sm" type="none"/>
            <a:tailEnd len="med" w="med" type="triangl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254"/>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 – productcatalogue Service</a:t>
            </a:r>
            <a:endParaRPr/>
          </a:p>
        </p:txBody>
      </p:sp>
      <p:sp>
        <p:nvSpPr>
          <p:cNvPr id="1853" name="Google Shape;1853;p25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54" name="Google Shape;1854;p254"/>
          <p:cNvSpPr txBox="1"/>
          <p:nvPr/>
        </p:nvSpPr>
        <p:spPr>
          <a:xfrm>
            <a:off x="5306138" y="5019899"/>
            <a:ext cx="137896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application class</a:t>
            </a:r>
            <a:endParaRPr/>
          </a:p>
        </p:txBody>
      </p:sp>
      <p:sp>
        <p:nvSpPr>
          <p:cNvPr id="1855" name="Google Shape;1855;p254"/>
          <p:cNvSpPr txBox="1"/>
          <p:nvPr/>
        </p:nvSpPr>
        <p:spPr>
          <a:xfrm>
            <a:off x="5249424" y="2944622"/>
            <a:ext cx="57022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POJO</a:t>
            </a:r>
            <a:endParaRPr/>
          </a:p>
        </p:txBody>
      </p:sp>
      <p:sp>
        <p:nvSpPr>
          <p:cNvPr id="1856" name="Google Shape;1856;p254"/>
          <p:cNvSpPr txBox="1"/>
          <p:nvPr/>
        </p:nvSpPr>
        <p:spPr>
          <a:xfrm>
            <a:off x="5122609" y="3772314"/>
            <a:ext cx="105163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Rest service</a:t>
            </a:r>
            <a:endParaRPr/>
          </a:p>
        </p:txBody>
      </p:sp>
      <p:sp>
        <p:nvSpPr>
          <p:cNvPr id="1857" name="Google Shape;1857;p254"/>
          <p:cNvSpPr txBox="1"/>
          <p:nvPr/>
        </p:nvSpPr>
        <p:spPr>
          <a:xfrm>
            <a:off x="1516690" y="6214739"/>
            <a:ext cx="7607917"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https://github.com/shekhar2010us/microservices_kubernetes_docker/tree/master/productcatalogue</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858" name="Google Shape;1858;p254"/>
          <p:cNvPicPr preferRelativeResize="0"/>
          <p:nvPr/>
        </p:nvPicPr>
        <p:blipFill rotWithShape="1">
          <a:blip r:embed="rId4">
            <a:alphaModFix/>
          </a:blip>
          <a:srcRect b="0" l="0" r="0" t="0"/>
          <a:stretch/>
        </p:blipFill>
        <p:spPr>
          <a:xfrm>
            <a:off x="325117" y="1409266"/>
            <a:ext cx="4085127" cy="4502150"/>
          </a:xfrm>
          <a:prstGeom prst="rect">
            <a:avLst/>
          </a:prstGeom>
          <a:noFill/>
          <a:ln>
            <a:noFill/>
          </a:ln>
        </p:spPr>
      </p:pic>
      <p:sp>
        <p:nvSpPr>
          <p:cNvPr id="1859" name="Google Shape;1859;p254"/>
          <p:cNvSpPr txBox="1"/>
          <p:nvPr/>
        </p:nvSpPr>
        <p:spPr>
          <a:xfrm>
            <a:off x="5186016" y="5403593"/>
            <a:ext cx="121478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dockerfile</a:t>
            </a:r>
            <a:endParaRPr sz="1400">
              <a:solidFill>
                <a:srgbClr val="8F5200"/>
              </a:solidFill>
              <a:latin typeface="Calibri"/>
              <a:ea typeface="Calibri"/>
              <a:cs typeface="Calibri"/>
              <a:sym typeface="Calibri"/>
            </a:endParaRPr>
          </a:p>
        </p:txBody>
      </p:sp>
      <p:cxnSp>
        <p:nvCxnSpPr>
          <p:cNvPr id="1860" name="Google Shape;1860;p254"/>
          <p:cNvCxnSpPr>
            <a:endCxn id="1859" idx="1"/>
          </p:cNvCxnSpPr>
          <p:nvPr/>
        </p:nvCxnSpPr>
        <p:spPr>
          <a:xfrm>
            <a:off x="1516716" y="5325581"/>
            <a:ext cx="3669300" cy="231900"/>
          </a:xfrm>
          <a:prstGeom prst="straightConnector1">
            <a:avLst/>
          </a:prstGeom>
          <a:noFill/>
          <a:ln cap="flat" cmpd="sng" w="9525">
            <a:solidFill>
              <a:srgbClr val="8F5200"/>
            </a:solidFill>
            <a:prstDash val="solid"/>
            <a:miter lim="800000"/>
            <a:headEnd len="sm" w="sm" type="none"/>
            <a:tailEnd len="med" w="med" type="triangle"/>
          </a:ln>
        </p:spPr>
      </p:cxnSp>
      <p:cxnSp>
        <p:nvCxnSpPr>
          <p:cNvPr id="1861" name="Google Shape;1861;p254"/>
          <p:cNvCxnSpPr>
            <a:endCxn id="1854" idx="1"/>
          </p:cNvCxnSpPr>
          <p:nvPr/>
        </p:nvCxnSpPr>
        <p:spPr>
          <a:xfrm>
            <a:off x="3733838" y="4648187"/>
            <a:ext cx="1572300" cy="525600"/>
          </a:xfrm>
          <a:prstGeom prst="straightConnector1">
            <a:avLst/>
          </a:prstGeom>
          <a:noFill/>
          <a:ln cap="flat" cmpd="sng" w="9525">
            <a:solidFill>
              <a:srgbClr val="8F5200"/>
            </a:solidFill>
            <a:prstDash val="solid"/>
            <a:miter lim="800000"/>
            <a:headEnd len="sm" w="sm" type="none"/>
            <a:tailEnd len="med" w="med" type="triangle"/>
          </a:ln>
        </p:spPr>
      </p:cxnSp>
      <p:cxnSp>
        <p:nvCxnSpPr>
          <p:cNvPr id="1862" name="Google Shape;1862;p254"/>
          <p:cNvCxnSpPr/>
          <p:nvPr/>
        </p:nvCxnSpPr>
        <p:spPr>
          <a:xfrm flipH="1" rot="10800000">
            <a:off x="3352800" y="3916075"/>
            <a:ext cx="1833216" cy="503525"/>
          </a:xfrm>
          <a:prstGeom prst="straightConnector1">
            <a:avLst/>
          </a:prstGeom>
          <a:noFill/>
          <a:ln cap="flat" cmpd="sng" w="9525">
            <a:solidFill>
              <a:srgbClr val="BF4D00"/>
            </a:solidFill>
            <a:prstDash val="solid"/>
            <a:miter lim="800000"/>
            <a:headEnd len="sm" w="sm" type="none"/>
            <a:tailEnd len="med" w="med" type="triangle"/>
          </a:ln>
        </p:spPr>
      </p:cxnSp>
      <p:cxnSp>
        <p:nvCxnSpPr>
          <p:cNvPr id="1863" name="Google Shape;1863;p254"/>
          <p:cNvCxnSpPr/>
          <p:nvPr/>
        </p:nvCxnSpPr>
        <p:spPr>
          <a:xfrm flipH="1" rot="10800000">
            <a:off x="2971800" y="3206233"/>
            <a:ext cx="2348848" cy="566081"/>
          </a:xfrm>
          <a:prstGeom prst="straightConnector1">
            <a:avLst/>
          </a:prstGeom>
          <a:noFill/>
          <a:ln cap="flat" cmpd="sng" w="9525">
            <a:solidFill>
              <a:srgbClr val="08779A"/>
            </a:solidFill>
            <a:prstDash val="solid"/>
            <a:miter lim="800000"/>
            <a:headEnd len="sm" w="sm" type="none"/>
            <a:tailEnd len="med" w="med" type="triangle"/>
          </a:ln>
        </p:spPr>
      </p:cxn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sp>
        <p:nvSpPr>
          <p:cNvPr id="1868" name="Google Shape;1868;p255"/>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 – stockmanager Service</a:t>
            </a:r>
            <a:endParaRPr/>
          </a:p>
        </p:txBody>
      </p:sp>
      <p:sp>
        <p:nvSpPr>
          <p:cNvPr id="1869" name="Google Shape;1869;p25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70" name="Google Shape;1870;p255"/>
          <p:cNvSpPr txBox="1"/>
          <p:nvPr/>
        </p:nvSpPr>
        <p:spPr>
          <a:xfrm>
            <a:off x="4651707" y="5058221"/>
            <a:ext cx="90505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dockerfile</a:t>
            </a:r>
            <a:endParaRPr sz="1400">
              <a:solidFill>
                <a:srgbClr val="8F5200"/>
              </a:solidFill>
              <a:latin typeface="Calibri"/>
              <a:ea typeface="Calibri"/>
              <a:cs typeface="Calibri"/>
              <a:sym typeface="Calibri"/>
            </a:endParaRPr>
          </a:p>
        </p:txBody>
      </p:sp>
      <p:sp>
        <p:nvSpPr>
          <p:cNvPr id="1871" name="Google Shape;1871;p255"/>
          <p:cNvSpPr txBox="1"/>
          <p:nvPr/>
        </p:nvSpPr>
        <p:spPr>
          <a:xfrm>
            <a:off x="5249424" y="2944622"/>
            <a:ext cx="57022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POJO</a:t>
            </a:r>
            <a:endParaRPr/>
          </a:p>
        </p:txBody>
      </p:sp>
      <p:sp>
        <p:nvSpPr>
          <p:cNvPr id="1872" name="Google Shape;1872;p255"/>
          <p:cNvSpPr txBox="1"/>
          <p:nvPr/>
        </p:nvSpPr>
        <p:spPr>
          <a:xfrm>
            <a:off x="5122609" y="3772314"/>
            <a:ext cx="105163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Rest service</a:t>
            </a:r>
            <a:endParaRPr/>
          </a:p>
        </p:txBody>
      </p:sp>
      <p:sp>
        <p:nvSpPr>
          <p:cNvPr id="1873" name="Google Shape;1873;p255"/>
          <p:cNvSpPr txBox="1"/>
          <p:nvPr/>
        </p:nvSpPr>
        <p:spPr>
          <a:xfrm>
            <a:off x="1643178" y="6241881"/>
            <a:ext cx="734842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https://github.com/shekhar2010us/microservices_kubernetes_docker/tree/master/stockmanager</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874" name="Google Shape;1874;p255"/>
          <p:cNvPicPr preferRelativeResize="0"/>
          <p:nvPr/>
        </p:nvPicPr>
        <p:blipFill rotWithShape="1">
          <a:blip r:embed="rId4">
            <a:alphaModFix/>
          </a:blip>
          <a:srcRect b="0" l="0" r="0" t="0"/>
          <a:stretch/>
        </p:blipFill>
        <p:spPr>
          <a:xfrm>
            <a:off x="322613" y="1256290"/>
            <a:ext cx="3959788" cy="4703293"/>
          </a:xfrm>
          <a:prstGeom prst="rect">
            <a:avLst/>
          </a:prstGeom>
          <a:noFill/>
          <a:ln>
            <a:noFill/>
          </a:ln>
        </p:spPr>
      </p:pic>
      <p:cxnSp>
        <p:nvCxnSpPr>
          <p:cNvPr id="1875" name="Google Shape;1875;p255"/>
          <p:cNvCxnSpPr>
            <a:endCxn id="1871" idx="1"/>
          </p:cNvCxnSpPr>
          <p:nvPr/>
        </p:nvCxnSpPr>
        <p:spPr>
          <a:xfrm flipH="1" rot="10800000">
            <a:off x="2819424" y="3098511"/>
            <a:ext cx="2430000" cy="564000"/>
          </a:xfrm>
          <a:prstGeom prst="straightConnector1">
            <a:avLst/>
          </a:prstGeom>
          <a:noFill/>
          <a:ln cap="flat" cmpd="sng" w="9525">
            <a:solidFill>
              <a:srgbClr val="08779A"/>
            </a:solidFill>
            <a:prstDash val="solid"/>
            <a:miter lim="800000"/>
            <a:headEnd len="sm" w="sm" type="none"/>
            <a:tailEnd len="med" w="med" type="triangle"/>
          </a:ln>
        </p:spPr>
      </p:cxnSp>
      <p:cxnSp>
        <p:nvCxnSpPr>
          <p:cNvPr id="1876" name="Google Shape;1876;p255"/>
          <p:cNvCxnSpPr>
            <a:endCxn id="1872" idx="1"/>
          </p:cNvCxnSpPr>
          <p:nvPr/>
        </p:nvCxnSpPr>
        <p:spPr>
          <a:xfrm flipH="1" rot="10800000">
            <a:off x="3048109" y="3926203"/>
            <a:ext cx="2074500" cy="714600"/>
          </a:xfrm>
          <a:prstGeom prst="straightConnector1">
            <a:avLst/>
          </a:prstGeom>
          <a:noFill/>
          <a:ln cap="flat" cmpd="sng" w="9525">
            <a:solidFill>
              <a:srgbClr val="BF4D00"/>
            </a:solidFill>
            <a:prstDash val="solid"/>
            <a:miter lim="800000"/>
            <a:headEnd len="sm" w="sm" type="none"/>
            <a:tailEnd len="med" w="med" type="triangle"/>
          </a:ln>
        </p:spPr>
      </p:cxnSp>
      <p:cxnSp>
        <p:nvCxnSpPr>
          <p:cNvPr id="1877" name="Google Shape;1877;p255"/>
          <p:cNvCxnSpPr>
            <a:endCxn id="1870" idx="1"/>
          </p:cNvCxnSpPr>
          <p:nvPr/>
        </p:nvCxnSpPr>
        <p:spPr>
          <a:xfrm flipH="1" rot="10800000">
            <a:off x="1600107" y="5212110"/>
            <a:ext cx="3051600" cy="430200"/>
          </a:xfrm>
          <a:prstGeom prst="straightConnector1">
            <a:avLst/>
          </a:prstGeom>
          <a:noFill/>
          <a:ln cap="flat" cmpd="sng" w="9525">
            <a:solidFill>
              <a:srgbClr val="8F5200"/>
            </a:solidFill>
            <a:prstDash val="solid"/>
            <a:miter lim="800000"/>
            <a:headEnd len="sm" w="sm" type="none"/>
            <a:tailEnd len="med" w="med" type="triangle"/>
          </a:ln>
        </p:spPr>
      </p:cxnSp>
      <p:sp>
        <p:nvSpPr>
          <p:cNvPr id="1878" name="Google Shape;1878;p255"/>
          <p:cNvSpPr txBox="1"/>
          <p:nvPr/>
        </p:nvSpPr>
        <p:spPr>
          <a:xfrm>
            <a:off x="5122609" y="1971617"/>
            <a:ext cx="84273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FakeDAO</a:t>
            </a:r>
            <a:endParaRPr sz="1400">
              <a:solidFill>
                <a:srgbClr val="08779A"/>
              </a:solidFill>
              <a:latin typeface="Calibri"/>
              <a:ea typeface="Calibri"/>
              <a:cs typeface="Calibri"/>
              <a:sym typeface="Calibri"/>
            </a:endParaRPr>
          </a:p>
        </p:txBody>
      </p:sp>
      <p:cxnSp>
        <p:nvCxnSpPr>
          <p:cNvPr id="1879" name="Google Shape;1879;p255"/>
          <p:cNvCxnSpPr/>
          <p:nvPr/>
        </p:nvCxnSpPr>
        <p:spPr>
          <a:xfrm flipH="1" rot="10800000">
            <a:off x="3125953" y="2162893"/>
            <a:ext cx="1978282" cy="825930"/>
          </a:xfrm>
          <a:prstGeom prst="straightConnector1">
            <a:avLst/>
          </a:prstGeom>
          <a:noFill/>
          <a:ln cap="flat" cmpd="sng" w="9525">
            <a:solidFill>
              <a:srgbClr val="08779A"/>
            </a:solidFill>
            <a:prstDash val="solid"/>
            <a:miter lim="800000"/>
            <a:headEnd len="sm" w="sm" type="none"/>
            <a:tailEnd len="med" w="med" type="triangl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Google Shape;1884;p256"/>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 – shopfront Service</a:t>
            </a:r>
            <a:endParaRPr/>
          </a:p>
        </p:txBody>
      </p:sp>
      <p:sp>
        <p:nvSpPr>
          <p:cNvPr id="1885" name="Google Shape;1885;p25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86" name="Google Shape;1886;p256"/>
          <p:cNvSpPr txBox="1"/>
          <p:nvPr/>
        </p:nvSpPr>
        <p:spPr>
          <a:xfrm>
            <a:off x="4651707" y="5058221"/>
            <a:ext cx="90505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dockerfile</a:t>
            </a:r>
            <a:endParaRPr sz="1400">
              <a:solidFill>
                <a:srgbClr val="8F5200"/>
              </a:solidFill>
              <a:latin typeface="Calibri"/>
              <a:ea typeface="Calibri"/>
              <a:cs typeface="Calibri"/>
              <a:sym typeface="Calibri"/>
            </a:endParaRPr>
          </a:p>
        </p:txBody>
      </p:sp>
      <p:sp>
        <p:nvSpPr>
          <p:cNvPr id="1887" name="Google Shape;1887;p256"/>
          <p:cNvSpPr txBox="1"/>
          <p:nvPr/>
        </p:nvSpPr>
        <p:spPr>
          <a:xfrm>
            <a:off x="5249424" y="2944622"/>
            <a:ext cx="57022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POJO</a:t>
            </a:r>
            <a:endParaRPr/>
          </a:p>
        </p:txBody>
      </p:sp>
      <p:sp>
        <p:nvSpPr>
          <p:cNvPr id="1888" name="Google Shape;1888;p256"/>
          <p:cNvSpPr txBox="1"/>
          <p:nvPr/>
        </p:nvSpPr>
        <p:spPr>
          <a:xfrm>
            <a:off x="5122609" y="3772314"/>
            <a:ext cx="105163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Rest service</a:t>
            </a:r>
            <a:endParaRPr/>
          </a:p>
        </p:txBody>
      </p:sp>
      <p:sp>
        <p:nvSpPr>
          <p:cNvPr id="1889" name="Google Shape;1889;p256"/>
          <p:cNvSpPr txBox="1"/>
          <p:nvPr/>
        </p:nvSpPr>
        <p:spPr>
          <a:xfrm>
            <a:off x="1730319" y="6306924"/>
            <a:ext cx="703820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https://github.com/shekhar2010us/microservices_kubernetes_docker/tree/master/shopfront</a:t>
            </a:r>
            <a:endParaRPr sz="1400">
              <a:solidFill>
                <a:schemeClr val="dk1"/>
              </a:solidFill>
              <a:latin typeface="Calibri"/>
              <a:ea typeface="Calibri"/>
              <a:cs typeface="Calibri"/>
              <a:sym typeface="Calibri"/>
            </a:endParaRPr>
          </a:p>
        </p:txBody>
      </p:sp>
      <p:pic>
        <p:nvPicPr>
          <p:cNvPr id="1890" name="Google Shape;1890;p256"/>
          <p:cNvPicPr preferRelativeResize="0"/>
          <p:nvPr/>
        </p:nvPicPr>
        <p:blipFill rotWithShape="1">
          <a:blip r:embed="rId4">
            <a:alphaModFix/>
          </a:blip>
          <a:srcRect b="0" l="0" r="0" t="0"/>
          <a:stretch/>
        </p:blipFill>
        <p:spPr>
          <a:xfrm>
            <a:off x="330448" y="1493314"/>
            <a:ext cx="3631951" cy="4556999"/>
          </a:xfrm>
          <a:prstGeom prst="rect">
            <a:avLst/>
          </a:prstGeom>
          <a:noFill/>
          <a:ln>
            <a:noFill/>
          </a:ln>
        </p:spPr>
      </p:pic>
      <p:cxnSp>
        <p:nvCxnSpPr>
          <p:cNvPr id="1891" name="Google Shape;1891;p256"/>
          <p:cNvCxnSpPr>
            <a:endCxn id="1887" idx="1"/>
          </p:cNvCxnSpPr>
          <p:nvPr/>
        </p:nvCxnSpPr>
        <p:spPr>
          <a:xfrm flipH="1" rot="10800000">
            <a:off x="2743224" y="3098511"/>
            <a:ext cx="2506200" cy="131400"/>
          </a:xfrm>
          <a:prstGeom prst="straightConnector1">
            <a:avLst/>
          </a:prstGeom>
          <a:noFill/>
          <a:ln cap="flat" cmpd="sng" w="9525">
            <a:solidFill>
              <a:srgbClr val="08779A"/>
            </a:solidFill>
            <a:prstDash val="solid"/>
            <a:miter lim="800000"/>
            <a:headEnd len="sm" w="sm" type="none"/>
            <a:tailEnd len="med" w="med" type="triangle"/>
          </a:ln>
        </p:spPr>
      </p:cxnSp>
      <p:cxnSp>
        <p:nvCxnSpPr>
          <p:cNvPr id="1892" name="Google Shape;1892;p256"/>
          <p:cNvCxnSpPr>
            <a:endCxn id="1888" idx="1"/>
          </p:cNvCxnSpPr>
          <p:nvPr/>
        </p:nvCxnSpPr>
        <p:spPr>
          <a:xfrm flipH="1" rot="10800000">
            <a:off x="2971909" y="3926203"/>
            <a:ext cx="2150700" cy="742200"/>
          </a:xfrm>
          <a:prstGeom prst="straightConnector1">
            <a:avLst/>
          </a:prstGeom>
          <a:noFill/>
          <a:ln cap="flat" cmpd="sng" w="9525">
            <a:solidFill>
              <a:srgbClr val="BF4D00"/>
            </a:solidFill>
            <a:prstDash val="solid"/>
            <a:miter lim="800000"/>
            <a:headEnd len="sm" w="sm" type="none"/>
            <a:tailEnd len="med" w="med" type="triangle"/>
          </a:ln>
        </p:spPr>
      </p:cxnSp>
      <p:cxnSp>
        <p:nvCxnSpPr>
          <p:cNvPr id="1893" name="Google Shape;1893;p256"/>
          <p:cNvCxnSpPr>
            <a:endCxn id="1886" idx="1"/>
          </p:cNvCxnSpPr>
          <p:nvPr/>
        </p:nvCxnSpPr>
        <p:spPr>
          <a:xfrm flipH="1" rot="10800000">
            <a:off x="1523907" y="5212110"/>
            <a:ext cx="3127800" cy="543900"/>
          </a:xfrm>
          <a:prstGeom prst="straightConnector1">
            <a:avLst/>
          </a:prstGeom>
          <a:noFill/>
          <a:ln cap="flat" cmpd="sng" w="9525">
            <a:solidFill>
              <a:srgbClr val="8F5200"/>
            </a:solidFill>
            <a:prstDash val="solid"/>
            <a:miter lim="800000"/>
            <a:headEnd len="sm" w="sm" type="none"/>
            <a:tailEnd len="med" w="med" type="triangle"/>
          </a:ln>
        </p:spPr>
      </p:cxn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7" name="Shape 1897"/>
        <p:cNvGrpSpPr/>
        <p:nvPr/>
      </p:nvGrpSpPr>
      <p:grpSpPr>
        <a:xfrm>
          <a:off x="0" y="0"/>
          <a:ext cx="0" cy="0"/>
          <a:chOff x="0" y="0"/>
          <a:chExt cx="0" cy="0"/>
        </a:xfrm>
      </p:grpSpPr>
      <p:sp>
        <p:nvSpPr>
          <p:cNvPr id="1898" name="Google Shape;1898;p257"/>
          <p:cNvSpPr txBox="1"/>
          <p:nvPr>
            <p:ph type="title"/>
          </p:nvPr>
        </p:nvSpPr>
        <p:spPr>
          <a:xfrm>
            <a:off x="381000" y="133529"/>
            <a:ext cx="80010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Calibri"/>
              <a:buNone/>
            </a:pPr>
            <a:r>
              <a:rPr b="1" i="0" lang="en-US" sz="2800" u="none" cap="none" strike="noStrike">
                <a:solidFill>
                  <a:schemeClr val="accent3"/>
                </a:solidFill>
                <a:latin typeface="Calibri"/>
                <a:ea typeface="Calibri"/>
                <a:cs typeface="Calibri"/>
                <a:sym typeface="Calibri"/>
              </a:rPr>
              <a:t>Build project and docker image - productcatalogue</a:t>
            </a:r>
            <a:endParaRPr b="1" i="0" sz="2800" u="none" cap="none" strike="noStrike">
              <a:solidFill>
                <a:schemeClr val="accent3"/>
              </a:solidFill>
              <a:latin typeface="Calibri"/>
              <a:ea typeface="Calibri"/>
              <a:cs typeface="Calibri"/>
              <a:sym typeface="Calibri"/>
            </a:endParaRPr>
          </a:p>
        </p:txBody>
      </p:sp>
      <p:sp>
        <p:nvSpPr>
          <p:cNvPr id="1899" name="Google Shape;1899;p257"/>
          <p:cNvSpPr/>
          <p:nvPr/>
        </p:nvSpPr>
        <p:spPr>
          <a:xfrm>
            <a:off x="228600" y="3200400"/>
            <a:ext cx="8686800" cy="2585323"/>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docker build -t shekhar/productcatalogue:1.0 .</a:t>
            </a:r>
            <a:endParaRPr/>
          </a:p>
          <a:p>
            <a:pPr indent="0" lvl="0" marL="0" marR="0" rtl="0" algn="l">
              <a:spcBef>
                <a:spcPts val="0"/>
              </a:spcBef>
              <a:spcAft>
                <a:spcPts val="0"/>
              </a:spcAft>
              <a:buNone/>
            </a:pP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FROM </a:t>
            </a:r>
            <a:r>
              <a:rPr lang="en-US" sz="1800">
                <a:solidFill>
                  <a:schemeClr val="dk1"/>
                </a:solidFill>
                <a:latin typeface="Calibri"/>
                <a:ea typeface="Calibri"/>
                <a:cs typeface="Calibri"/>
                <a:sym typeface="Calibri"/>
              </a:rPr>
              <a:t>openjdk:8-jre</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ADD </a:t>
            </a:r>
            <a:r>
              <a:rPr lang="en-US" sz="1800">
                <a:solidFill>
                  <a:schemeClr val="dk1"/>
                </a:solidFill>
                <a:latin typeface="Calibri"/>
                <a:ea typeface="Calibri"/>
                <a:cs typeface="Calibri"/>
                <a:sym typeface="Calibri"/>
              </a:rPr>
              <a:t>target</a:t>
            </a:r>
            <a:r>
              <a:rPr b="1" lang="en-US" sz="1800">
                <a:solidFill>
                  <a:srgbClr val="000080"/>
                </a:solidFill>
                <a:latin typeface="Calibri"/>
                <a:ea typeface="Calibri"/>
                <a:cs typeface="Calibri"/>
                <a:sym typeface="Calibri"/>
              </a:rPr>
              <a:t>/</a:t>
            </a:r>
            <a:r>
              <a:rPr lang="en-US" sz="1800">
                <a:solidFill>
                  <a:schemeClr val="dk1"/>
                </a:solidFill>
                <a:latin typeface="Calibri"/>
                <a:ea typeface="Calibri"/>
                <a:cs typeface="Calibri"/>
                <a:sym typeface="Calibri"/>
              </a:rPr>
              <a:t>productcatalogue-1</a:t>
            </a:r>
            <a:r>
              <a:rPr lang="en-US" sz="1800">
                <a:solidFill>
                  <a:srgbClr val="0000FF"/>
                </a:solidFill>
                <a:latin typeface="Calibri"/>
                <a:ea typeface="Calibri"/>
                <a:cs typeface="Calibri"/>
                <a:sym typeface="Calibri"/>
              </a:rPr>
              <a:t>.0</a:t>
            </a:r>
            <a:r>
              <a:rPr lang="en-US" sz="1800">
                <a:solidFill>
                  <a:schemeClr val="dk1"/>
                </a:solidFill>
                <a:latin typeface="Calibri"/>
                <a:ea typeface="Calibri"/>
                <a:cs typeface="Calibri"/>
                <a:sym typeface="Calibri"/>
              </a:rPr>
              <a:t>.jar app.jar</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ADD </a:t>
            </a:r>
            <a:r>
              <a:rPr lang="en-US" sz="1800">
                <a:solidFill>
                  <a:schemeClr val="dk1"/>
                </a:solidFill>
                <a:latin typeface="Calibri"/>
                <a:ea typeface="Calibri"/>
                <a:cs typeface="Calibri"/>
                <a:sym typeface="Calibri"/>
              </a:rPr>
              <a:t>product-catalogue.yml app-config.yml</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EXPOSE </a:t>
            </a:r>
            <a:r>
              <a:rPr lang="en-US" sz="1800">
                <a:solidFill>
                  <a:srgbClr val="0000FF"/>
                </a:solidFill>
                <a:latin typeface="Calibri"/>
                <a:ea typeface="Calibri"/>
                <a:cs typeface="Calibri"/>
                <a:sym typeface="Calibri"/>
              </a:rPr>
              <a:t>8020</a:t>
            </a:r>
            <a:br>
              <a:rPr lang="en-US" sz="1800">
                <a:solidFill>
                  <a:srgbClr val="0000FF"/>
                </a:solidFill>
                <a:latin typeface="Calibri"/>
                <a:ea typeface="Calibri"/>
                <a:cs typeface="Calibri"/>
                <a:sym typeface="Calibri"/>
              </a:rPr>
            </a:br>
            <a:r>
              <a:rPr b="1" lang="en-US" sz="1800">
                <a:solidFill>
                  <a:srgbClr val="000080"/>
                </a:solidFill>
                <a:latin typeface="Calibri"/>
                <a:ea typeface="Calibri"/>
                <a:cs typeface="Calibri"/>
                <a:sym typeface="Calibri"/>
              </a:rPr>
              <a:t>ENTRYPOINT </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"java"</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"-Djava.security.egd=file:/dev/./urandom"</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"-jar"</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"app.jar"</a:t>
            </a:r>
            <a:r>
              <a:rPr lang="en-US" sz="1800">
                <a:solidFill>
                  <a:schemeClr val="dk1"/>
                </a:solidFill>
                <a:latin typeface="Calibri"/>
                <a:ea typeface="Calibri"/>
                <a:cs typeface="Calibri"/>
                <a:sym typeface="Calibri"/>
              </a:rPr>
              <a:t>, </a:t>
            </a:r>
            <a:r>
              <a:rPr b="1" lang="en-US" sz="1800">
                <a:solidFill>
                  <a:srgbClr val="008000"/>
                </a:solidFill>
                <a:latin typeface="Calibri"/>
                <a:ea typeface="Calibri"/>
                <a:cs typeface="Calibri"/>
                <a:sym typeface="Calibri"/>
              </a:rPr>
              <a:t>"server"</a:t>
            </a:r>
            <a:r>
              <a:rPr lang="en-US" sz="1800">
                <a:solidFill>
                  <a:schemeClr val="dk1"/>
                </a:solidFill>
                <a:latin typeface="Calibri"/>
                <a:ea typeface="Calibri"/>
                <a:cs typeface="Calibri"/>
                <a:sym typeface="Calibri"/>
              </a:rPr>
              <a:t>, </a:t>
            </a:r>
            <a:r>
              <a:rPr b="1" lang="en-US" sz="1800">
                <a:solidFill>
                  <a:srgbClr val="008000"/>
                </a:solidFill>
                <a:latin typeface="Calibri"/>
                <a:ea typeface="Calibri"/>
                <a:cs typeface="Calibri"/>
                <a:sym typeface="Calibri"/>
              </a:rPr>
              <a:t>"app-config.yml"</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900" name="Google Shape;1900;p257"/>
          <p:cNvSpPr/>
          <p:nvPr/>
        </p:nvSpPr>
        <p:spPr>
          <a:xfrm>
            <a:off x="228600" y="1524000"/>
            <a:ext cx="8686800" cy="1200329"/>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Build the project</a:t>
            </a:r>
            <a:endParaRPr/>
          </a:p>
          <a:p>
            <a:pPr indent="0" lvl="0" marL="0" marR="0" rtl="0" algn="l">
              <a:spcBef>
                <a:spcPts val="0"/>
              </a:spcBef>
              <a:spcAft>
                <a:spcPts val="0"/>
              </a:spcAft>
              <a:buNone/>
            </a:pP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cd productcatalogue</a:t>
            </a:r>
            <a:endParaRPr b="1" sz="1800">
              <a:solidFill>
                <a:srgbClr val="000080"/>
              </a:solidFill>
              <a:latin typeface="Calibri"/>
              <a:ea typeface="Calibri"/>
              <a:cs typeface="Calibri"/>
              <a:sym typeface="Calibri"/>
            </a:endParaRPr>
          </a:p>
          <a:p>
            <a:pPr indent="0" lvl="0" marL="0" marR="0" rtl="0" algn="l">
              <a:spcBef>
                <a:spcPts val="0"/>
              </a:spcBef>
              <a:spcAft>
                <a:spcPts val="0"/>
              </a:spcAft>
              <a:buNone/>
            </a:pPr>
            <a:r>
              <a:rPr b="1" lang="en-US" sz="1800">
                <a:solidFill>
                  <a:srgbClr val="000080"/>
                </a:solidFill>
                <a:latin typeface="Calibri"/>
                <a:ea typeface="Calibri"/>
                <a:cs typeface="Calibri"/>
                <a:sym typeface="Calibri"/>
              </a:rPr>
              <a:t>mvn clean install -U</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6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3600"/>
              <a:buFont typeface="Calibri"/>
              <a:buNone/>
            </a:pPr>
            <a:r>
              <a:rPr b="1" i="0" lang="en-US" sz="3600" u="none" cap="none" strike="noStrike">
                <a:solidFill>
                  <a:srgbClr val="0070C0"/>
                </a:solidFill>
                <a:latin typeface="Calibri"/>
                <a:ea typeface="Calibri"/>
                <a:cs typeface="Calibri"/>
                <a:sym typeface="Calibri"/>
              </a:rPr>
              <a:t>Welcome!</a:t>
            </a:r>
            <a:endParaRPr b="1" i="0" sz="3600" u="none" cap="none" strike="noStrike">
              <a:solidFill>
                <a:schemeClr val="accent3"/>
              </a:solidFill>
              <a:latin typeface="Calibri"/>
              <a:ea typeface="Calibri"/>
              <a:cs typeface="Calibri"/>
              <a:sym typeface="Calibri"/>
            </a:endParaRPr>
          </a:p>
        </p:txBody>
      </p:sp>
      <p:grpSp>
        <p:nvGrpSpPr>
          <p:cNvPr id="306" name="Google Shape;306;p60"/>
          <p:cNvGrpSpPr/>
          <p:nvPr/>
        </p:nvGrpSpPr>
        <p:grpSpPr>
          <a:xfrm>
            <a:off x="2286000" y="1531538"/>
            <a:ext cx="4572000" cy="4048922"/>
            <a:chOff x="0" y="7538"/>
            <a:chExt cx="4572000" cy="4048922"/>
          </a:xfrm>
        </p:grpSpPr>
        <p:sp>
          <p:nvSpPr>
            <p:cNvPr id="307" name="Google Shape;307;p60"/>
            <p:cNvSpPr/>
            <p:nvPr/>
          </p:nvSpPr>
          <p:spPr>
            <a:xfrm>
              <a:off x="0" y="347019"/>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 name="Google Shape;308;p60"/>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 name="Google Shape;309;p60"/>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Logistics (breaks, facilities, lunch, etc.)</a:t>
              </a:r>
              <a:endParaRPr/>
            </a:p>
          </p:txBody>
        </p:sp>
        <p:sp>
          <p:nvSpPr>
            <p:cNvPr id="310" name="Google Shape;310;p60"/>
            <p:cNvSpPr/>
            <p:nvPr/>
          </p:nvSpPr>
          <p:spPr>
            <a:xfrm>
              <a:off x="0" y="139030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 name="Google Shape;311;p60"/>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 name="Google Shape;312;p60"/>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Rules of Engagement</a:t>
              </a:r>
              <a:endParaRPr/>
            </a:p>
          </p:txBody>
        </p:sp>
        <p:sp>
          <p:nvSpPr>
            <p:cNvPr id="313" name="Google Shape;313;p60"/>
            <p:cNvSpPr/>
            <p:nvPr/>
          </p:nvSpPr>
          <p:spPr>
            <a:xfrm>
              <a:off x="0" y="243358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 name="Google Shape;314;p60"/>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 name="Google Shape;315;p60"/>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Introductions</a:t>
              </a:r>
              <a:endParaRPr/>
            </a:p>
          </p:txBody>
        </p:sp>
        <p:sp>
          <p:nvSpPr>
            <p:cNvPr id="316" name="Google Shape;316;p60"/>
            <p:cNvSpPr/>
            <p:nvPr/>
          </p:nvSpPr>
          <p:spPr>
            <a:xfrm>
              <a:off x="0" y="347686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 name="Google Shape;317;p60"/>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 name="Google Shape;318;p60"/>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Let’s Get Started!</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8"/>
          <p:cNvSpPr txBox="1"/>
          <p:nvPr>
            <p:ph type="title"/>
          </p:nvPr>
        </p:nvSpPr>
        <p:spPr>
          <a:xfrm>
            <a:off x="628650" y="288928"/>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Case Study</a:t>
            </a:r>
            <a:endParaRPr/>
          </a:p>
        </p:txBody>
      </p:sp>
      <p:pic>
        <p:nvPicPr>
          <p:cNvPr descr="https://smartcanucks.ca/wp-content/uploads/2016/11/walmart-canada.jpg" id="451" name="Google Shape;451;p78"/>
          <p:cNvPicPr preferRelativeResize="0"/>
          <p:nvPr/>
        </p:nvPicPr>
        <p:blipFill rotWithShape="1">
          <a:blip r:embed="rId3">
            <a:alphaModFix/>
          </a:blip>
          <a:srcRect b="0" l="0" r="0" t="0"/>
          <a:stretch/>
        </p:blipFill>
        <p:spPr>
          <a:xfrm>
            <a:off x="304800" y="1487487"/>
            <a:ext cx="8407124" cy="4456113"/>
          </a:xfrm>
          <a:prstGeom prst="rect">
            <a:avLst/>
          </a:prstGeom>
          <a:noFill/>
          <a:ln>
            <a:noFill/>
          </a:ln>
          <a:effectLst>
            <a:outerShdw blurRad="292100" rotWithShape="0" algn="tl" dir="2700000" dist="139700">
              <a:srgbClr val="333333">
                <a:alpha val="64705"/>
              </a:srgbClr>
            </a:outerShdw>
          </a:effectLst>
        </p:spPr>
      </p:pic>
      <p:cxnSp>
        <p:nvCxnSpPr>
          <p:cNvPr id="452" name="Google Shape;452;p78"/>
          <p:cNvCxnSpPr/>
          <p:nvPr/>
        </p:nvCxnSpPr>
        <p:spPr>
          <a:xfrm>
            <a:off x="304800" y="12192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4" name="Shape 1904"/>
        <p:cNvGrpSpPr/>
        <p:nvPr/>
      </p:nvGrpSpPr>
      <p:grpSpPr>
        <a:xfrm>
          <a:off x="0" y="0"/>
          <a:ext cx="0" cy="0"/>
          <a:chOff x="0" y="0"/>
          <a:chExt cx="0" cy="0"/>
        </a:xfrm>
      </p:grpSpPr>
      <p:sp>
        <p:nvSpPr>
          <p:cNvPr id="1905" name="Google Shape;1905;p258"/>
          <p:cNvSpPr/>
          <p:nvPr/>
        </p:nvSpPr>
        <p:spPr>
          <a:xfrm>
            <a:off x="304800" y="3581400"/>
            <a:ext cx="8534400" cy="2031325"/>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docker build -t shekhar/stockmanager:1.0 .</a:t>
            </a:r>
            <a:br>
              <a:rPr i="1" lang="en-US" sz="1800">
                <a:solidFill>
                  <a:srgbClr val="808080"/>
                </a:solidFill>
                <a:latin typeface="Calibri"/>
                <a:ea typeface="Calibri"/>
                <a:cs typeface="Calibri"/>
                <a:sym typeface="Calibri"/>
              </a:rPr>
            </a:b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FROM </a:t>
            </a:r>
            <a:r>
              <a:rPr lang="en-US" sz="1800">
                <a:solidFill>
                  <a:schemeClr val="dk1"/>
                </a:solidFill>
                <a:latin typeface="Calibri"/>
                <a:ea typeface="Calibri"/>
                <a:cs typeface="Calibri"/>
                <a:sym typeface="Calibri"/>
              </a:rPr>
              <a:t>openjdk:8-jre</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ADD </a:t>
            </a:r>
            <a:r>
              <a:rPr lang="en-US" sz="1800">
                <a:solidFill>
                  <a:schemeClr val="dk1"/>
                </a:solidFill>
                <a:latin typeface="Calibri"/>
                <a:ea typeface="Calibri"/>
                <a:cs typeface="Calibri"/>
                <a:sym typeface="Calibri"/>
              </a:rPr>
              <a:t>target</a:t>
            </a:r>
            <a:r>
              <a:rPr b="1" lang="en-US" sz="1800">
                <a:solidFill>
                  <a:srgbClr val="000080"/>
                </a:solidFill>
                <a:latin typeface="Calibri"/>
                <a:ea typeface="Calibri"/>
                <a:cs typeface="Calibri"/>
                <a:sym typeface="Calibri"/>
              </a:rPr>
              <a:t>/</a:t>
            </a:r>
            <a:r>
              <a:rPr lang="en-US" sz="1800">
                <a:solidFill>
                  <a:schemeClr val="dk1"/>
                </a:solidFill>
                <a:latin typeface="Calibri"/>
                <a:ea typeface="Calibri"/>
                <a:cs typeface="Calibri"/>
                <a:sym typeface="Calibri"/>
              </a:rPr>
              <a:t>stockmanager-1</a:t>
            </a:r>
            <a:r>
              <a:rPr lang="en-US" sz="1800">
                <a:solidFill>
                  <a:srgbClr val="0000FF"/>
                </a:solidFill>
                <a:latin typeface="Calibri"/>
                <a:ea typeface="Calibri"/>
                <a:cs typeface="Calibri"/>
                <a:sym typeface="Calibri"/>
              </a:rPr>
              <a:t>.0</a:t>
            </a:r>
            <a:r>
              <a:rPr lang="en-US" sz="1800">
                <a:solidFill>
                  <a:schemeClr val="dk1"/>
                </a:solidFill>
                <a:latin typeface="Calibri"/>
                <a:ea typeface="Calibri"/>
                <a:cs typeface="Calibri"/>
                <a:sym typeface="Calibri"/>
              </a:rPr>
              <a:t>.jar app.jar</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EXPOSE </a:t>
            </a:r>
            <a:r>
              <a:rPr lang="en-US" sz="1800">
                <a:solidFill>
                  <a:srgbClr val="0000FF"/>
                </a:solidFill>
                <a:latin typeface="Calibri"/>
                <a:ea typeface="Calibri"/>
                <a:cs typeface="Calibri"/>
                <a:sym typeface="Calibri"/>
              </a:rPr>
              <a:t>8030</a:t>
            </a:r>
            <a:br>
              <a:rPr lang="en-US" sz="1800">
                <a:solidFill>
                  <a:srgbClr val="0000FF"/>
                </a:solidFill>
                <a:latin typeface="Calibri"/>
                <a:ea typeface="Calibri"/>
                <a:cs typeface="Calibri"/>
                <a:sym typeface="Calibri"/>
              </a:rPr>
            </a:br>
            <a:r>
              <a:rPr b="1" lang="en-US" sz="1800">
                <a:solidFill>
                  <a:srgbClr val="000080"/>
                </a:solidFill>
                <a:latin typeface="Calibri"/>
                <a:ea typeface="Calibri"/>
                <a:cs typeface="Calibri"/>
                <a:sym typeface="Calibri"/>
              </a:rPr>
              <a:t>ENTRYPOINT </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"java"</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"-Djava.security.egd=file:/dev/./urandom"</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"-jar"</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"/app.jar"</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906" name="Google Shape;1906;p258"/>
          <p:cNvSpPr/>
          <p:nvPr/>
        </p:nvSpPr>
        <p:spPr>
          <a:xfrm>
            <a:off x="228600" y="1838236"/>
            <a:ext cx="8686800" cy="1200329"/>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Build the project</a:t>
            </a:r>
            <a:endParaRPr/>
          </a:p>
          <a:p>
            <a:pPr indent="0" lvl="0" marL="0" marR="0" rtl="0" algn="l">
              <a:spcBef>
                <a:spcPts val="0"/>
              </a:spcBef>
              <a:spcAft>
                <a:spcPts val="0"/>
              </a:spcAft>
              <a:buNone/>
            </a:pP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cd stockmanager</a:t>
            </a:r>
            <a:endParaRPr b="1" sz="1800">
              <a:solidFill>
                <a:srgbClr val="000080"/>
              </a:solidFill>
              <a:latin typeface="Calibri"/>
              <a:ea typeface="Calibri"/>
              <a:cs typeface="Calibri"/>
              <a:sym typeface="Calibri"/>
            </a:endParaRPr>
          </a:p>
          <a:p>
            <a:pPr indent="0" lvl="0" marL="0" marR="0" rtl="0" algn="l">
              <a:spcBef>
                <a:spcPts val="0"/>
              </a:spcBef>
              <a:spcAft>
                <a:spcPts val="0"/>
              </a:spcAft>
              <a:buNone/>
            </a:pPr>
            <a:r>
              <a:rPr b="1" lang="en-US" sz="1800">
                <a:solidFill>
                  <a:srgbClr val="000080"/>
                </a:solidFill>
                <a:latin typeface="Calibri"/>
                <a:ea typeface="Calibri"/>
                <a:cs typeface="Calibri"/>
                <a:sym typeface="Calibri"/>
              </a:rPr>
              <a:t>mvn clean install -U</a:t>
            </a:r>
            <a:endParaRPr sz="1800">
              <a:solidFill>
                <a:schemeClr val="dk1"/>
              </a:solidFill>
              <a:latin typeface="Calibri"/>
              <a:ea typeface="Calibri"/>
              <a:cs typeface="Calibri"/>
              <a:sym typeface="Calibri"/>
            </a:endParaRPr>
          </a:p>
        </p:txBody>
      </p:sp>
      <p:sp>
        <p:nvSpPr>
          <p:cNvPr id="1907" name="Google Shape;1907;p258"/>
          <p:cNvSpPr txBox="1"/>
          <p:nvPr>
            <p:ph type="title"/>
          </p:nvPr>
        </p:nvSpPr>
        <p:spPr>
          <a:xfrm>
            <a:off x="381000" y="133529"/>
            <a:ext cx="80010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Calibri"/>
              <a:buNone/>
            </a:pPr>
            <a:r>
              <a:rPr b="1" i="0" lang="en-US" sz="2800" u="none" cap="none" strike="noStrike">
                <a:solidFill>
                  <a:schemeClr val="accent3"/>
                </a:solidFill>
                <a:latin typeface="Calibri"/>
                <a:ea typeface="Calibri"/>
                <a:cs typeface="Calibri"/>
                <a:sym typeface="Calibri"/>
              </a:rPr>
              <a:t>Build project and docker image - stockmanager</a:t>
            </a:r>
            <a:endParaRPr b="1" i="0" sz="2800" u="none" cap="none" strike="noStrike">
              <a:solidFill>
                <a:schemeClr val="accent3"/>
              </a:solidFill>
              <a:latin typeface="Calibri"/>
              <a:ea typeface="Calibri"/>
              <a:cs typeface="Calibri"/>
              <a:sym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Google Shape;1912;p259"/>
          <p:cNvSpPr/>
          <p:nvPr/>
        </p:nvSpPr>
        <p:spPr>
          <a:xfrm>
            <a:off x="285750" y="3505200"/>
            <a:ext cx="8229600" cy="1754326"/>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docker build -t shekhar/shopfront:1.0 .</a:t>
            </a:r>
            <a:br>
              <a:rPr i="1" lang="en-US" sz="1800">
                <a:solidFill>
                  <a:srgbClr val="808080"/>
                </a:solidFill>
                <a:latin typeface="Calibri"/>
                <a:ea typeface="Calibri"/>
                <a:cs typeface="Calibri"/>
                <a:sym typeface="Calibri"/>
              </a:rPr>
            </a:b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FROM </a:t>
            </a:r>
            <a:r>
              <a:rPr lang="en-US" sz="1800">
                <a:solidFill>
                  <a:schemeClr val="dk1"/>
                </a:solidFill>
                <a:latin typeface="Calibri"/>
                <a:ea typeface="Calibri"/>
                <a:cs typeface="Calibri"/>
                <a:sym typeface="Calibri"/>
              </a:rPr>
              <a:t>openjdk:8-jre</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ADD </a:t>
            </a:r>
            <a:r>
              <a:rPr lang="en-US" sz="1800">
                <a:solidFill>
                  <a:schemeClr val="dk1"/>
                </a:solidFill>
                <a:latin typeface="Calibri"/>
                <a:ea typeface="Calibri"/>
                <a:cs typeface="Calibri"/>
                <a:sym typeface="Calibri"/>
              </a:rPr>
              <a:t>target</a:t>
            </a:r>
            <a:r>
              <a:rPr b="1" lang="en-US" sz="1800">
                <a:solidFill>
                  <a:srgbClr val="000080"/>
                </a:solidFill>
                <a:latin typeface="Calibri"/>
                <a:ea typeface="Calibri"/>
                <a:cs typeface="Calibri"/>
                <a:sym typeface="Calibri"/>
              </a:rPr>
              <a:t>/</a:t>
            </a:r>
            <a:r>
              <a:rPr lang="en-US" sz="1800">
                <a:solidFill>
                  <a:schemeClr val="dk1"/>
                </a:solidFill>
                <a:latin typeface="Calibri"/>
                <a:ea typeface="Calibri"/>
                <a:cs typeface="Calibri"/>
                <a:sym typeface="Calibri"/>
              </a:rPr>
              <a:t>shopfront-1</a:t>
            </a:r>
            <a:r>
              <a:rPr lang="en-US" sz="1800">
                <a:solidFill>
                  <a:srgbClr val="0000FF"/>
                </a:solidFill>
                <a:latin typeface="Calibri"/>
                <a:ea typeface="Calibri"/>
                <a:cs typeface="Calibri"/>
                <a:sym typeface="Calibri"/>
              </a:rPr>
              <a:t>.0</a:t>
            </a:r>
            <a:r>
              <a:rPr lang="en-US" sz="1800">
                <a:solidFill>
                  <a:schemeClr val="dk1"/>
                </a:solidFill>
                <a:latin typeface="Calibri"/>
                <a:ea typeface="Calibri"/>
                <a:cs typeface="Calibri"/>
                <a:sym typeface="Calibri"/>
              </a:rPr>
              <a:t>.jar app.jar</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EXPOSE </a:t>
            </a:r>
            <a:r>
              <a:rPr lang="en-US" sz="1800">
                <a:solidFill>
                  <a:srgbClr val="0000FF"/>
                </a:solidFill>
                <a:latin typeface="Calibri"/>
                <a:ea typeface="Calibri"/>
                <a:cs typeface="Calibri"/>
                <a:sym typeface="Calibri"/>
              </a:rPr>
              <a:t>8010</a:t>
            </a:r>
            <a:br>
              <a:rPr lang="en-US" sz="1800">
                <a:solidFill>
                  <a:srgbClr val="0000FF"/>
                </a:solidFill>
                <a:latin typeface="Calibri"/>
                <a:ea typeface="Calibri"/>
                <a:cs typeface="Calibri"/>
                <a:sym typeface="Calibri"/>
              </a:rPr>
            </a:br>
            <a:r>
              <a:rPr b="1" lang="en-US" sz="1800">
                <a:solidFill>
                  <a:srgbClr val="000080"/>
                </a:solidFill>
                <a:latin typeface="Calibri"/>
                <a:ea typeface="Calibri"/>
                <a:cs typeface="Calibri"/>
                <a:sym typeface="Calibri"/>
              </a:rPr>
              <a:t>ENTRYPOINT </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"java"</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"-Djava.security.egd=file:/dev/./urandom"</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"-jar"</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"/app.jar"</a:t>
            </a:r>
            <a:r>
              <a:rPr lang="en-US" sz="1800">
                <a:solidFill>
                  <a:schemeClr val="dk1"/>
                </a:solidFill>
                <a:latin typeface="Calibri"/>
                <a:ea typeface="Calibri"/>
                <a:cs typeface="Calibri"/>
                <a:sym typeface="Calibri"/>
              </a:rPr>
              <a:t>]</a:t>
            </a:r>
            <a:endParaRPr/>
          </a:p>
        </p:txBody>
      </p:sp>
      <p:sp>
        <p:nvSpPr>
          <p:cNvPr id="1913" name="Google Shape;1913;p259"/>
          <p:cNvSpPr/>
          <p:nvPr/>
        </p:nvSpPr>
        <p:spPr>
          <a:xfrm>
            <a:off x="228600" y="1524000"/>
            <a:ext cx="8686800" cy="1200329"/>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Build the project</a:t>
            </a:r>
            <a:endParaRPr/>
          </a:p>
          <a:p>
            <a:pPr indent="0" lvl="0" marL="0" marR="0" rtl="0" algn="l">
              <a:spcBef>
                <a:spcPts val="0"/>
              </a:spcBef>
              <a:spcAft>
                <a:spcPts val="0"/>
              </a:spcAft>
              <a:buNone/>
            </a:pP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cd shopfront</a:t>
            </a:r>
            <a:endParaRPr/>
          </a:p>
          <a:p>
            <a:pPr indent="0" lvl="0" marL="0" marR="0" rtl="0" algn="l">
              <a:spcBef>
                <a:spcPts val="0"/>
              </a:spcBef>
              <a:spcAft>
                <a:spcPts val="0"/>
              </a:spcAft>
              <a:buNone/>
            </a:pPr>
            <a:r>
              <a:rPr b="1" lang="en-US" sz="1800">
                <a:solidFill>
                  <a:srgbClr val="000080"/>
                </a:solidFill>
                <a:latin typeface="Calibri"/>
                <a:ea typeface="Calibri"/>
                <a:cs typeface="Calibri"/>
                <a:sym typeface="Calibri"/>
              </a:rPr>
              <a:t>mvn clean install -U</a:t>
            </a:r>
            <a:endParaRPr sz="1800">
              <a:solidFill>
                <a:schemeClr val="dk1"/>
              </a:solidFill>
              <a:latin typeface="Calibri"/>
              <a:ea typeface="Calibri"/>
              <a:cs typeface="Calibri"/>
              <a:sym typeface="Calibri"/>
            </a:endParaRPr>
          </a:p>
        </p:txBody>
      </p:sp>
      <p:sp>
        <p:nvSpPr>
          <p:cNvPr id="1914" name="Google Shape;1914;p259"/>
          <p:cNvSpPr txBox="1"/>
          <p:nvPr>
            <p:ph type="title"/>
          </p:nvPr>
        </p:nvSpPr>
        <p:spPr>
          <a:xfrm>
            <a:off x="381000" y="133529"/>
            <a:ext cx="80010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Calibri"/>
              <a:buNone/>
            </a:pPr>
            <a:r>
              <a:rPr b="1" i="0" lang="en-US" sz="2800" u="none" cap="none" strike="noStrike">
                <a:solidFill>
                  <a:schemeClr val="accent3"/>
                </a:solidFill>
                <a:latin typeface="Calibri"/>
                <a:ea typeface="Calibri"/>
                <a:cs typeface="Calibri"/>
                <a:sym typeface="Calibri"/>
              </a:rPr>
              <a:t>Build project and docker image - shopfront</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sp>
        <p:nvSpPr>
          <p:cNvPr id="1919" name="Google Shape;1919;p260"/>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Entities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(productcatalogue service and replicationcontroller)</a:t>
            </a:r>
            <a:endParaRPr/>
          </a:p>
        </p:txBody>
      </p:sp>
      <p:sp>
        <p:nvSpPr>
          <p:cNvPr id="1920" name="Google Shape;1920;p26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921" name="Google Shape;1921;p260"/>
          <p:cNvSpPr/>
          <p:nvPr/>
        </p:nvSpPr>
        <p:spPr>
          <a:xfrm>
            <a:off x="1432885" y="1502460"/>
            <a:ext cx="11298865"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1922" name="Google Shape;1922;p260"/>
          <p:cNvSpPr/>
          <p:nvPr/>
        </p:nvSpPr>
        <p:spPr>
          <a:xfrm>
            <a:off x="5867400" y="1237488"/>
            <a:ext cx="3048000" cy="50475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kind</a:t>
            </a:r>
            <a:r>
              <a:rPr lang="en-US" sz="1400">
                <a:solidFill>
                  <a:schemeClr val="dk1"/>
                </a:solidFill>
                <a:latin typeface="Arial"/>
                <a:ea typeface="Arial"/>
                <a:cs typeface="Arial"/>
                <a:sym typeface="Arial"/>
              </a:rPr>
              <a:t>: ReplicationController</a:t>
            </a:r>
            <a:br>
              <a:rPr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name</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replicas</a:t>
            </a:r>
            <a:r>
              <a:rPr lang="en-US" sz="1400">
                <a:solidFill>
                  <a:schemeClr val="dk1"/>
                </a:solidFill>
                <a:latin typeface="Arial"/>
                <a:ea typeface="Arial"/>
                <a:cs typeface="Arial"/>
                <a:sym typeface="Arial"/>
              </a:rPr>
              <a:t>: 1</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template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app</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containers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chemeClr val="dk1"/>
                </a:solidFill>
                <a:latin typeface="Arial"/>
                <a:ea typeface="Arial"/>
                <a:cs typeface="Arial"/>
                <a:sym typeface="Arial"/>
              </a:rPr>
              <a:t>name</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image</a:t>
            </a:r>
            <a:r>
              <a:rPr lang="en-US" sz="1400">
                <a:solidFill>
                  <a:schemeClr val="dk1"/>
                </a:solidFill>
                <a:latin typeface="Arial"/>
                <a:ea typeface="Arial"/>
                <a:cs typeface="Arial"/>
                <a:sym typeface="Arial"/>
              </a:rPr>
              <a:t>: shekhar/productcatalogue:1.0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chemeClr val="dk1"/>
                </a:solidFill>
                <a:latin typeface="Arial"/>
                <a:ea typeface="Arial"/>
                <a:cs typeface="Arial"/>
                <a:sym typeface="Arial"/>
              </a:rPr>
              <a:t>containerPort</a:t>
            </a:r>
            <a:r>
              <a:rPr lang="en-US" sz="1400">
                <a:solidFill>
                  <a:schemeClr val="dk1"/>
                </a:solidFill>
                <a:latin typeface="Arial"/>
                <a:ea typeface="Arial"/>
                <a:cs typeface="Arial"/>
                <a:sym typeface="Arial"/>
              </a:rPr>
              <a:t>: 8020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livenessProbe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httpGet</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path</a:t>
            </a:r>
            <a:r>
              <a:rPr lang="en-US" sz="1400">
                <a:solidFill>
                  <a:schemeClr val="dk1"/>
                </a:solidFill>
                <a:latin typeface="Arial"/>
                <a:ea typeface="Arial"/>
                <a:cs typeface="Arial"/>
                <a:sym typeface="Arial"/>
              </a:rPr>
              <a:t>: /healthcheck</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port</a:t>
            </a:r>
            <a:r>
              <a:rPr lang="en-US" sz="1400">
                <a:solidFill>
                  <a:schemeClr val="dk1"/>
                </a:solidFill>
                <a:latin typeface="Arial"/>
                <a:ea typeface="Arial"/>
                <a:cs typeface="Arial"/>
                <a:sym typeface="Arial"/>
              </a:rPr>
              <a:t>: 8025</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initialDelaySeconds</a:t>
            </a:r>
            <a:r>
              <a:rPr lang="en-US" sz="1400">
                <a:solidFill>
                  <a:schemeClr val="dk1"/>
                </a:solidFill>
                <a:latin typeface="Arial"/>
                <a:ea typeface="Arial"/>
                <a:cs typeface="Arial"/>
                <a:sym typeface="Arial"/>
              </a:rPr>
              <a:t>: 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timeoutSeconds</a:t>
            </a:r>
            <a:r>
              <a:rPr lang="en-US" sz="1400">
                <a:solidFill>
                  <a:schemeClr val="dk1"/>
                </a:solidFill>
                <a:latin typeface="Arial"/>
                <a:ea typeface="Arial"/>
                <a:cs typeface="Arial"/>
                <a:sym typeface="Arial"/>
              </a:rPr>
              <a:t>: 1</a:t>
            </a:r>
            <a:endParaRPr/>
          </a:p>
        </p:txBody>
      </p:sp>
      <p:sp>
        <p:nvSpPr>
          <p:cNvPr id="1923" name="Google Shape;1923;p260"/>
          <p:cNvSpPr/>
          <p:nvPr/>
        </p:nvSpPr>
        <p:spPr>
          <a:xfrm>
            <a:off x="990600" y="1502460"/>
            <a:ext cx="3124200" cy="31085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Service</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type</a:t>
            </a:r>
            <a:r>
              <a:rPr lang="en-US" sz="1400">
                <a:solidFill>
                  <a:schemeClr val="dk1"/>
                </a:solidFill>
                <a:latin typeface="Arial"/>
                <a:ea typeface="Arial"/>
                <a:cs typeface="Arial"/>
                <a:sym typeface="Arial"/>
              </a:rPr>
              <a:t>: NodePort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selector</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protocol</a:t>
            </a:r>
            <a:r>
              <a:rPr lang="en-US" sz="1400">
                <a:solidFill>
                  <a:schemeClr val="dk1"/>
                </a:solidFill>
                <a:latin typeface="Arial"/>
                <a:ea typeface="Arial"/>
                <a:cs typeface="Arial"/>
                <a:sym typeface="Arial"/>
              </a:rPr>
              <a:t>: TCP</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8020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http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Google Shape;1928;p261"/>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Entities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 </a:t>
            </a:r>
            <a:r>
              <a:rPr lang="en-US" sz="2800"/>
              <a:t>stock manager</a:t>
            </a:r>
            <a:r>
              <a:rPr b="1" i="0" lang="en-US" sz="2800" u="none" cap="none" strike="noStrike">
                <a:solidFill>
                  <a:schemeClr val="accent3"/>
                </a:solidFill>
                <a:latin typeface="Calibri"/>
                <a:ea typeface="Calibri"/>
                <a:cs typeface="Calibri"/>
                <a:sym typeface="Calibri"/>
              </a:rPr>
              <a:t> service and replicationcontroller</a:t>
            </a:r>
            <a:endParaRPr b="1" i="0" sz="2800" u="none" cap="none" strike="noStrike">
              <a:solidFill>
                <a:schemeClr val="accent3"/>
              </a:solidFill>
              <a:latin typeface="Calibri"/>
              <a:ea typeface="Calibri"/>
              <a:cs typeface="Calibri"/>
              <a:sym typeface="Calibri"/>
            </a:endParaRPr>
          </a:p>
        </p:txBody>
      </p:sp>
      <p:sp>
        <p:nvSpPr>
          <p:cNvPr id="1929" name="Google Shape;1929;p26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930" name="Google Shape;1930;p261"/>
          <p:cNvSpPr/>
          <p:nvPr/>
        </p:nvSpPr>
        <p:spPr>
          <a:xfrm>
            <a:off x="609600" y="1447800"/>
            <a:ext cx="2971800"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Service</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type</a:t>
            </a:r>
            <a:r>
              <a:rPr lang="en-US" sz="1400">
                <a:solidFill>
                  <a:schemeClr val="dk1"/>
                </a:solidFill>
                <a:latin typeface="Arial"/>
                <a:ea typeface="Arial"/>
                <a:cs typeface="Arial"/>
                <a:sym typeface="Arial"/>
              </a:rPr>
              <a:t>: NodePort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selector</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protocol</a:t>
            </a:r>
            <a:r>
              <a:rPr lang="en-US" sz="1400">
                <a:solidFill>
                  <a:schemeClr val="dk1"/>
                </a:solidFill>
                <a:latin typeface="Arial"/>
                <a:ea typeface="Arial"/>
                <a:cs typeface="Arial"/>
                <a:sym typeface="Arial"/>
              </a:rPr>
              <a:t>: TCP</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http</a:t>
            </a: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
        <p:nvSpPr>
          <p:cNvPr id="1931" name="Google Shape;1931;p261"/>
          <p:cNvSpPr/>
          <p:nvPr/>
        </p:nvSpPr>
        <p:spPr>
          <a:xfrm>
            <a:off x="4655127" y="1444166"/>
            <a:ext cx="4038600" cy="48320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ReplicationController</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replicas</a:t>
            </a:r>
            <a:r>
              <a:rPr lang="en-US" sz="1400">
                <a:solidFill>
                  <a:schemeClr val="dk1"/>
                </a:solidFill>
                <a:latin typeface="Arial"/>
                <a:ea typeface="Arial"/>
                <a:cs typeface="Arial"/>
                <a:sym typeface="Arial"/>
              </a:rPr>
              <a:t>: 1</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template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containers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image</a:t>
            </a:r>
            <a:r>
              <a:rPr lang="en-US" sz="1400">
                <a:solidFill>
                  <a:schemeClr val="dk1"/>
                </a:solidFill>
                <a:latin typeface="Arial"/>
                <a:ea typeface="Arial"/>
                <a:cs typeface="Arial"/>
                <a:sym typeface="Arial"/>
              </a:rPr>
              <a:t>: shekhar/stockmanager:1.0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containerPort</a:t>
            </a:r>
            <a:r>
              <a:rPr lang="en-US" sz="1400">
                <a:solidFill>
                  <a:schemeClr val="dk1"/>
                </a:solidFill>
                <a:latin typeface="Arial"/>
                <a:ea typeface="Arial"/>
                <a:cs typeface="Arial"/>
                <a:sym typeface="Arial"/>
              </a:rPr>
              <a:t>: 8030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livenessProbe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httpGet</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path</a:t>
            </a:r>
            <a:r>
              <a:rPr lang="en-US" sz="1400">
                <a:solidFill>
                  <a:schemeClr val="dk1"/>
                </a:solidFill>
                <a:latin typeface="Arial"/>
                <a:ea typeface="Arial"/>
                <a:cs typeface="Arial"/>
                <a:sym typeface="Arial"/>
              </a:rPr>
              <a:t>: /health</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initialDelaySeconds</a:t>
            </a:r>
            <a:r>
              <a:rPr lang="en-US" sz="1400">
                <a:solidFill>
                  <a:schemeClr val="dk1"/>
                </a:solidFill>
                <a:latin typeface="Arial"/>
                <a:ea typeface="Arial"/>
                <a:cs typeface="Arial"/>
                <a:sym typeface="Arial"/>
              </a:rPr>
              <a:t>: 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timeoutSeconds</a:t>
            </a:r>
            <a:r>
              <a:rPr lang="en-US" sz="1400">
                <a:solidFill>
                  <a:schemeClr val="dk1"/>
                </a:solidFill>
                <a:latin typeface="Arial"/>
                <a:ea typeface="Arial"/>
                <a:cs typeface="Arial"/>
                <a:sym typeface="Arial"/>
              </a:rPr>
              <a:t>: 1</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5" name="Shape 1935"/>
        <p:cNvGrpSpPr/>
        <p:nvPr/>
      </p:nvGrpSpPr>
      <p:grpSpPr>
        <a:xfrm>
          <a:off x="0" y="0"/>
          <a:ext cx="0" cy="0"/>
          <a:chOff x="0" y="0"/>
          <a:chExt cx="0" cy="0"/>
        </a:xfrm>
      </p:grpSpPr>
      <p:sp>
        <p:nvSpPr>
          <p:cNvPr id="1936" name="Google Shape;1936;p262"/>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Entities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 shopfront service and replicationcontroller</a:t>
            </a:r>
            <a:endParaRPr b="1" i="0" sz="2800" u="none" cap="none" strike="noStrike">
              <a:solidFill>
                <a:schemeClr val="accent3"/>
              </a:solidFill>
              <a:latin typeface="Calibri"/>
              <a:ea typeface="Calibri"/>
              <a:cs typeface="Calibri"/>
              <a:sym typeface="Calibri"/>
            </a:endParaRPr>
          </a:p>
        </p:txBody>
      </p:sp>
      <p:sp>
        <p:nvSpPr>
          <p:cNvPr id="1937" name="Google Shape;1937;p26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938" name="Google Shape;1938;p262"/>
          <p:cNvSpPr/>
          <p:nvPr/>
        </p:nvSpPr>
        <p:spPr>
          <a:xfrm>
            <a:off x="609600" y="1524000"/>
            <a:ext cx="2438400"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Service</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type</a:t>
            </a:r>
            <a:r>
              <a:rPr lang="en-US" sz="1400">
                <a:solidFill>
                  <a:schemeClr val="dk1"/>
                </a:solidFill>
                <a:latin typeface="Arial"/>
                <a:ea typeface="Arial"/>
                <a:cs typeface="Arial"/>
                <a:sym typeface="Arial"/>
              </a:rPr>
              <a:t>: NodePort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selector</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protocol</a:t>
            </a:r>
            <a:r>
              <a:rPr lang="en-US" sz="1400">
                <a:solidFill>
                  <a:schemeClr val="dk1"/>
                </a:solidFill>
                <a:latin typeface="Arial"/>
                <a:ea typeface="Arial"/>
                <a:cs typeface="Arial"/>
                <a:sym typeface="Arial"/>
              </a:rPr>
              <a:t>: TCP</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http</a:t>
            </a: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
        <p:nvSpPr>
          <p:cNvPr id="1939" name="Google Shape;1939;p262"/>
          <p:cNvSpPr/>
          <p:nvPr/>
        </p:nvSpPr>
        <p:spPr>
          <a:xfrm>
            <a:off x="4454236" y="1447135"/>
            <a:ext cx="4572000" cy="48320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ReplicationController</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replicas</a:t>
            </a:r>
            <a:r>
              <a:rPr lang="en-US" sz="1400">
                <a:solidFill>
                  <a:schemeClr val="dk1"/>
                </a:solidFill>
                <a:latin typeface="Arial"/>
                <a:ea typeface="Arial"/>
                <a:cs typeface="Arial"/>
                <a:sym typeface="Arial"/>
              </a:rPr>
              <a:t>: 1</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template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containers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image</a:t>
            </a:r>
            <a:r>
              <a:rPr lang="en-US" sz="1400">
                <a:solidFill>
                  <a:schemeClr val="dk1"/>
                </a:solidFill>
                <a:latin typeface="Arial"/>
                <a:ea typeface="Arial"/>
                <a:cs typeface="Arial"/>
                <a:sym typeface="Arial"/>
              </a:rPr>
              <a:t>: shekhar/shopfront:1.0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containerPort</a:t>
            </a:r>
            <a:r>
              <a:rPr lang="en-US" sz="1400">
                <a:solidFill>
                  <a:schemeClr val="dk1"/>
                </a:solidFill>
                <a:latin typeface="Arial"/>
                <a:ea typeface="Arial"/>
                <a:cs typeface="Arial"/>
                <a:sym typeface="Arial"/>
              </a:rPr>
              <a:t>: 8010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livenessProbe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httpGet</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path</a:t>
            </a:r>
            <a:r>
              <a:rPr lang="en-US" sz="1400">
                <a:solidFill>
                  <a:schemeClr val="dk1"/>
                </a:solidFill>
                <a:latin typeface="Arial"/>
                <a:ea typeface="Arial"/>
                <a:cs typeface="Arial"/>
                <a:sym typeface="Arial"/>
              </a:rPr>
              <a:t>: /health</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initialDelaySeconds</a:t>
            </a:r>
            <a:r>
              <a:rPr lang="en-US" sz="1400">
                <a:solidFill>
                  <a:schemeClr val="dk1"/>
                </a:solidFill>
                <a:latin typeface="Arial"/>
                <a:ea typeface="Arial"/>
                <a:cs typeface="Arial"/>
                <a:sym typeface="Arial"/>
              </a:rPr>
              <a:t>: 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timeoutSeconds</a:t>
            </a:r>
            <a:r>
              <a:rPr lang="en-US" sz="1400">
                <a:solidFill>
                  <a:schemeClr val="dk1"/>
                </a:solidFill>
                <a:latin typeface="Arial"/>
                <a:ea typeface="Arial"/>
                <a:cs typeface="Arial"/>
                <a:sym typeface="Arial"/>
              </a:rPr>
              <a:t>: 1</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Google Shape;1944;p263"/>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Setup – Running Java Microservices</a:t>
            </a:r>
            <a:endParaRPr/>
          </a:p>
        </p:txBody>
      </p:sp>
      <p:sp>
        <p:nvSpPr>
          <p:cNvPr id="1945" name="Google Shape;1945;p26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946" name="Google Shape;1946;p263"/>
          <p:cNvSpPr txBox="1"/>
          <p:nvPr/>
        </p:nvSpPr>
        <p:spPr>
          <a:xfrm>
            <a:off x="362017" y="4876800"/>
            <a:ext cx="7688628"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u="sng">
                <a:solidFill>
                  <a:schemeClr val="hlink"/>
                </a:solidFill>
                <a:latin typeface="Calibri"/>
                <a:ea typeface="Calibri"/>
                <a:cs typeface="Calibri"/>
                <a:sym typeface="Calibri"/>
                <a:hlinkClick r:id="rId3"/>
              </a:rPr>
              <a:t>https://github.com/shekhar2010us/microservices_kubernetes_docker/blob/master/setup.md</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47" name="Google Shape;1947;p263"/>
          <p:cNvSpPr txBox="1"/>
          <p:nvPr/>
        </p:nvSpPr>
        <p:spPr>
          <a:xfrm>
            <a:off x="2095500" y="1390295"/>
            <a:ext cx="5105400" cy="327628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Break monolith to multiple services</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Build individual service</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Create required docker images</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Push all images to private registry</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Create kubernetes deployment, pod, services, rc, and persistent claim</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Start all kubernetes entities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1" name="Shape 1951"/>
        <p:cNvGrpSpPr/>
        <p:nvPr/>
      </p:nvGrpSpPr>
      <p:grpSpPr>
        <a:xfrm>
          <a:off x="0" y="0"/>
          <a:ext cx="0" cy="0"/>
          <a:chOff x="0" y="0"/>
          <a:chExt cx="0" cy="0"/>
        </a:xfrm>
      </p:grpSpPr>
      <p:sp>
        <p:nvSpPr>
          <p:cNvPr id="1952" name="Google Shape;1952;p264"/>
          <p:cNvSpPr txBox="1"/>
          <p:nvPr>
            <p:ph type="title"/>
          </p:nvPr>
        </p:nvSpPr>
        <p:spPr>
          <a:xfrm>
            <a:off x="628650" y="365129"/>
            <a:ext cx="7886700" cy="5873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240"/>
              <a:buFont typeface="Calibri"/>
              <a:buNone/>
            </a:pPr>
            <a:r>
              <a:rPr b="1" i="0" lang="en-US" sz="3240" u="none" cap="none" strike="noStrike">
                <a:solidFill>
                  <a:srgbClr val="E36C09"/>
                </a:solidFill>
                <a:latin typeface="Calibri"/>
                <a:ea typeface="Calibri"/>
                <a:cs typeface="Calibri"/>
                <a:sym typeface="Calibri"/>
              </a:rPr>
              <a:t>Converting Monolithic to Microservices - Java</a:t>
            </a:r>
            <a:endParaRPr b="1" i="0" sz="3240" u="none" cap="none" strike="noStrike">
              <a:solidFill>
                <a:schemeClr val="accent3"/>
              </a:solidFill>
              <a:latin typeface="Calibri"/>
              <a:ea typeface="Calibri"/>
              <a:cs typeface="Calibri"/>
              <a:sym typeface="Calibri"/>
            </a:endParaRPr>
          </a:p>
        </p:txBody>
      </p:sp>
      <p:sp>
        <p:nvSpPr>
          <p:cNvPr id="1953" name="Google Shape;1953;p264"/>
          <p:cNvSpPr txBox="1"/>
          <p:nvPr>
            <p:ph idx="1" type="body"/>
          </p:nvPr>
        </p:nvSpPr>
        <p:spPr>
          <a:xfrm>
            <a:off x="628650" y="2128837"/>
            <a:ext cx="7886700" cy="41957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Break the existing monolith into logical multiple piece</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Create a separate service for each piece</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Take out data dependency from each other</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Build docker image for individual services</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Select the Microservice Pattern (here, we used Api-Composer)</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Create necessary pod, deployment, service, persistent claim and volume in Kubernetes to deploy all services</a:t>
            </a:r>
            <a:endParaRPr/>
          </a:p>
          <a:p>
            <a:pPr indent="0" lvl="0" marL="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sng" cap="none" strike="noStrike">
                <a:solidFill>
                  <a:schemeClr val="hlink"/>
                </a:solidFill>
                <a:latin typeface="Calibri"/>
                <a:ea typeface="Calibri"/>
                <a:cs typeface="Calibri"/>
                <a:sym typeface="Calibri"/>
                <a:hlinkClick r:id="rId3"/>
              </a:rPr>
              <a:t>https://github.com/shekhar2010us/microservices_kubernetes_docker/blob/master/setup.md</a:t>
            </a:r>
            <a:endParaRPr b="1" i="0" sz="2000" u="none" cap="none" strike="noStrike">
              <a:solidFill>
                <a:schemeClr val="dk1"/>
              </a:solidFill>
              <a:latin typeface="Calibri"/>
              <a:ea typeface="Calibri"/>
              <a:cs typeface="Calibri"/>
              <a:sym typeface="Calibri"/>
            </a:endParaRPr>
          </a:p>
        </p:txBody>
      </p:sp>
      <p:grpSp>
        <p:nvGrpSpPr>
          <p:cNvPr id="1954" name="Google Shape;1954;p264"/>
          <p:cNvGrpSpPr/>
          <p:nvPr/>
        </p:nvGrpSpPr>
        <p:grpSpPr>
          <a:xfrm>
            <a:off x="152400" y="1366837"/>
            <a:ext cx="8305800" cy="1066800"/>
            <a:chOff x="457200" y="2971800"/>
            <a:chExt cx="4572000" cy="1066800"/>
          </a:xfrm>
        </p:grpSpPr>
        <p:pic>
          <p:nvPicPr>
            <p:cNvPr descr="icon of person performing a computer lab" id="1955" name="Google Shape;1955;p264"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956" name="Google Shape;1956;p264"/>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103  (75 minutes)</a:t>
              </a:r>
              <a:endParaRPr/>
            </a:p>
          </p:txBody>
        </p:sp>
        <p:cxnSp>
          <p:nvCxnSpPr>
            <p:cNvPr id="1957" name="Google Shape;1957;p264"/>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958" name="Google Shape;1958;p264"/>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cxnSp>
        <p:nvCxnSpPr>
          <p:cNvPr id="1959" name="Google Shape;1959;p264"/>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3" name="Shape 1963"/>
        <p:cNvGrpSpPr/>
        <p:nvPr/>
      </p:nvGrpSpPr>
      <p:grpSpPr>
        <a:xfrm>
          <a:off x="0" y="0"/>
          <a:ext cx="0" cy="0"/>
          <a:chOff x="0" y="0"/>
          <a:chExt cx="0" cy="0"/>
        </a:xfrm>
      </p:grpSpPr>
      <p:sp>
        <p:nvSpPr>
          <p:cNvPr id="1964" name="Google Shape;1964;p265"/>
          <p:cNvSpPr txBox="1"/>
          <p:nvPr>
            <p:ph type="title"/>
          </p:nvPr>
        </p:nvSpPr>
        <p:spPr>
          <a:xfrm>
            <a:off x="385618" y="18288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Successfully converted a Monolith to Microservices and deployed in Kubernetes</a:t>
            </a:r>
            <a:endParaRPr b="1" i="0" sz="2800" u="none" cap="none" strike="noStrike">
              <a:solidFill>
                <a:schemeClr val="accent3"/>
              </a:solidFill>
              <a:latin typeface="Calibri"/>
              <a:ea typeface="Calibri"/>
              <a:cs typeface="Calibri"/>
              <a:sym typeface="Calibri"/>
            </a:endParaRPr>
          </a:p>
        </p:txBody>
      </p:sp>
      <p:sp>
        <p:nvSpPr>
          <p:cNvPr id="1965" name="Google Shape;1965;p26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266"/>
          <p:cNvSpPr txBox="1"/>
          <p:nvPr>
            <p:ph type="title"/>
          </p:nvPr>
        </p:nvSpPr>
        <p:spPr>
          <a:xfrm>
            <a:off x="838200" y="76907"/>
            <a:ext cx="8229600" cy="152329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A5A5A5"/>
              </a:buClr>
              <a:buSzPts val="4800"/>
              <a:buFont typeface="Calibri"/>
              <a:buNone/>
            </a:pPr>
            <a:r>
              <a:rPr b="1" i="0" lang="en-US" sz="4800" u="none" cap="none" strike="noStrike">
                <a:solidFill>
                  <a:srgbClr val="A5A5A5"/>
                </a:solidFill>
                <a:latin typeface="Calibri"/>
                <a:ea typeface="Calibri"/>
                <a:cs typeface="Calibri"/>
                <a:sym typeface="Calibri"/>
              </a:rPr>
              <a:t>Part 3:</a:t>
            </a:r>
            <a:br>
              <a:rPr b="1" i="0" lang="en-US" sz="4800" u="none" cap="none" strike="noStrike">
                <a:solidFill>
                  <a:schemeClr val="accent3"/>
                </a:solidFill>
                <a:latin typeface="Calibri"/>
                <a:ea typeface="Calibri"/>
                <a:cs typeface="Calibri"/>
                <a:sym typeface="Calibri"/>
              </a:rPr>
            </a:br>
            <a:r>
              <a:rPr b="1" i="0" lang="en-US" sz="4800" u="none" cap="none" strike="noStrike">
                <a:solidFill>
                  <a:schemeClr val="accent3"/>
                </a:solidFill>
                <a:latin typeface="Calibri"/>
                <a:ea typeface="Calibri"/>
                <a:cs typeface="Calibri"/>
                <a:sym typeface="Calibri"/>
              </a:rPr>
              <a:t>Microservices in Production</a:t>
            </a:r>
            <a:endParaRPr/>
          </a:p>
        </p:txBody>
      </p:sp>
      <p:cxnSp>
        <p:nvCxnSpPr>
          <p:cNvPr id="1971" name="Google Shape;1971;p266"/>
          <p:cNvCxnSpPr/>
          <p:nvPr/>
        </p:nvCxnSpPr>
        <p:spPr>
          <a:xfrm>
            <a:off x="228600" y="1524000"/>
            <a:ext cx="8610600" cy="0"/>
          </a:xfrm>
          <a:prstGeom prst="straightConnector1">
            <a:avLst/>
          </a:prstGeom>
          <a:noFill/>
          <a:ln cap="flat" cmpd="sng" w="28575">
            <a:solidFill>
              <a:srgbClr val="BFBFBF"/>
            </a:solidFill>
            <a:prstDash val="solid"/>
            <a:miter lim="800000"/>
            <a:headEnd len="sm" w="sm" type="none"/>
            <a:tailEnd len="sm" w="sm" type="none"/>
          </a:ln>
        </p:spPr>
      </p:cxnSp>
      <p:pic>
        <p:nvPicPr>
          <p:cNvPr id="1972" name="Google Shape;1972;p266"/>
          <p:cNvPicPr preferRelativeResize="0"/>
          <p:nvPr/>
        </p:nvPicPr>
        <p:blipFill rotWithShape="1">
          <a:blip r:embed="rId3">
            <a:alphaModFix/>
          </a:blip>
          <a:srcRect b="0" l="0" r="0" t="0"/>
          <a:stretch/>
        </p:blipFill>
        <p:spPr>
          <a:xfrm>
            <a:off x="2071920" y="1616826"/>
            <a:ext cx="5167079" cy="440297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267"/>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Scaling</a:t>
            </a:r>
            <a:endParaRPr b="1" i="0" sz="3600" u="none" cap="none" strike="noStrike">
              <a:solidFill>
                <a:srgbClr val="000000"/>
              </a:solidFill>
              <a:latin typeface="Calibri"/>
              <a:ea typeface="Calibri"/>
              <a:cs typeface="Calibri"/>
              <a:sym typeface="Calibri"/>
            </a:endParaRPr>
          </a:p>
        </p:txBody>
      </p:sp>
      <p:sp>
        <p:nvSpPr>
          <p:cNvPr id="1978" name="Google Shape;1978;p267"/>
          <p:cNvSpPr txBox="1"/>
          <p:nvPr>
            <p:ph idx="1" type="body"/>
          </p:nvPr>
        </p:nvSpPr>
        <p:spPr>
          <a:xfrm>
            <a:off x="457200" y="1905001"/>
            <a:ext cx="52578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Accomplished by adjusting the number of replicas in a deployment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Accommodates both scaling up and scaling down to a minimum of 0</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Traffic is automatically sent to newly created instances through the service load balancer</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to enable rolling updates without downtime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1979" name="Google Shape;1979;p267"/>
          <p:cNvSpPr txBox="1"/>
          <p:nvPr/>
        </p:nvSpPr>
        <p:spPr>
          <a:xfrm>
            <a:off x="628650" y="1219200"/>
            <a:ext cx="53343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Changing the number of resources to meet a desired state</a:t>
            </a:r>
            <a:endParaRPr b="0" i="0" sz="2200" u="none" cap="none" strike="noStrike">
              <a:solidFill>
                <a:srgbClr val="000000"/>
              </a:solidFill>
              <a:latin typeface="Arial"/>
              <a:ea typeface="Arial"/>
              <a:cs typeface="Arial"/>
              <a:sym typeface="Arial"/>
            </a:endParaRPr>
          </a:p>
        </p:txBody>
      </p:sp>
      <p:pic>
        <p:nvPicPr>
          <p:cNvPr id="1980" name="Google Shape;1980;p267"/>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1981" name="Google Shape;1981;p267"/>
          <p:cNvPicPr preferRelativeResize="0"/>
          <p:nvPr/>
        </p:nvPicPr>
        <p:blipFill rotWithShape="1">
          <a:blip r:embed="rId4">
            <a:alphaModFix/>
          </a:blip>
          <a:srcRect b="0" l="0" r="0" t="0"/>
          <a:stretch/>
        </p:blipFill>
        <p:spPr>
          <a:xfrm>
            <a:off x="6036460" y="4038599"/>
            <a:ext cx="2485516" cy="2516255"/>
          </a:xfrm>
          <a:prstGeom prst="rect">
            <a:avLst/>
          </a:prstGeom>
          <a:noFill/>
          <a:ln>
            <a:noFill/>
          </a:ln>
        </p:spPr>
      </p:pic>
      <p:sp>
        <p:nvSpPr>
          <p:cNvPr id="1982" name="Google Shape;1982;p267"/>
          <p:cNvSpPr/>
          <p:nvPr/>
        </p:nvSpPr>
        <p:spPr>
          <a:xfrm>
            <a:off x="7086600" y="3732141"/>
            <a:ext cx="533400" cy="306600"/>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9"/>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Situation</a:t>
            </a:r>
            <a:endParaRPr/>
          </a:p>
        </p:txBody>
      </p:sp>
      <p:sp>
        <p:nvSpPr>
          <p:cNvPr id="458" name="Google Shape;458;p79"/>
          <p:cNvSpPr txBox="1"/>
          <p:nvPr>
            <p:ph idx="1" type="body"/>
          </p:nvPr>
        </p:nvSpPr>
        <p:spPr>
          <a:xfrm>
            <a:off x="628650" y="1295401"/>
            <a:ext cx="7886700" cy="1904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Designed in 2012, Walmart Canada’s website failed on Black Friday for two years in a row. </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Traffic was increasing every year, keeping the team off balance</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Customer backlash, competitive pressures (i.e. Amazon) made this a top priority</a:t>
            </a:r>
            <a:endParaRPr/>
          </a:p>
        </p:txBody>
      </p:sp>
      <p:pic>
        <p:nvPicPr>
          <p:cNvPr id="459" name="Google Shape;459;p79"/>
          <p:cNvPicPr preferRelativeResize="0"/>
          <p:nvPr/>
        </p:nvPicPr>
        <p:blipFill rotWithShape="1">
          <a:blip r:embed="rId3">
            <a:alphaModFix/>
          </a:blip>
          <a:srcRect b="0" l="0" r="0" t="0"/>
          <a:stretch/>
        </p:blipFill>
        <p:spPr>
          <a:xfrm>
            <a:off x="341628" y="3288403"/>
            <a:ext cx="5334000" cy="2726487"/>
          </a:xfrm>
          <a:prstGeom prst="rect">
            <a:avLst/>
          </a:prstGeom>
          <a:noFill/>
          <a:ln>
            <a:noFill/>
          </a:ln>
        </p:spPr>
      </p:pic>
      <p:pic>
        <p:nvPicPr>
          <p:cNvPr id="460" name="Google Shape;460;p79"/>
          <p:cNvPicPr preferRelativeResize="0"/>
          <p:nvPr/>
        </p:nvPicPr>
        <p:blipFill rotWithShape="1">
          <a:blip r:embed="rId4">
            <a:alphaModFix/>
          </a:blip>
          <a:srcRect b="0" l="0" r="0" t="0"/>
          <a:stretch/>
        </p:blipFill>
        <p:spPr>
          <a:xfrm>
            <a:off x="5711254" y="3789256"/>
            <a:ext cx="3445611" cy="2225634"/>
          </a:xfrm>
          <a:prstGeom prst="rect">
            <a:avLst/>
          </a:prstGeom>
          <a:noFill/>
          <a:ln>
            <a:noFill/>
          </a:ln>
        </p:spPr>
      </p:pic>
      <p:cxnSp>
        <p:nvCxnSpPr>
          <p:cNvPr id="461" name="Google Shape;461;p79"/>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sp>
        <p:nvSpPr>
          <p:cNvPr id="1987" name="Google Shape;1987;p268"/>
          <p:cNvSpPr txBox="1"/>
          <p:nvPr>
            <p:ph type="title"/>
          </p:nvPr>
        </p:nvSpPr>
        <p:spPr>
          <a:xfrm>
            <a:off x="5524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scale deployments/&lt;deployment&gt; --replicas=&lt;new num&gt;</a:t>
            </a:r>
            <a:endParaRPr b="1" i="0" sz="2400" u="none" cap="none" strike="noStrike">
              <a:solidFill>
                <a:srgbClr val="000000"/>
              </a:solidFill>
              <a:latin typeface="Calibri"/>
              <a:ea typeface="Calibri"/>
              <a:cs typeface="Calibri"/>
              <a:sym typeface="Calibri"/>
            </a:endParaRPr>
          </a:p>
          <a:p>
            <a:pPr indent="0" lvl="0" marL="0" rtl="0" algn="l">
              <a:lnSpc>
                <a:spcPct val="157143"/>
              </a:lnSpc>
              <a:spcBef>
                <a:spcPts val="0"/>
              </a:spcBef>
              <a:spcAft>
                <a:spcPts val="800"/>
              </a:spcAft>
              <a:buClr>
                <a:schemeClr val="dk1"/>
              </a:buClr>
              <a:buSzPts val="1100"/>
              <a:buFont typeface="Arial"/>
              <a:buNone/>
            </a:pPr>
            <a:r>
              <a:rPr b="0" lang="en-US" sz="1350">
                <a:solidFill>
                  <a:srgbClr val="FF0000"/>
                </a:solidFill>
                <a:latin typeface="Arial"/>
                <a:ea typeface="Arial"/>
                <a:cs typeface="Arial"/>
                <a:sym typeface="Arial"/>
              </a:rPr>
              <a:t>$ kubectl scale deploy/nginx --replicas=4</a:t>
            </a:r>
            <a:endParaRPr sz="2400">
              <a:solidFill>
                <a:srgbClr val="000000"/>
              </a:solidFill>
            </a:endParaRPr>
          </a:p>
        </p:txBody>
      </p:sp>
      <p:sp>
        <p:nvSpPr>
          <p:cNvPr id="1988" name="Google Shape;1988;p268"/>
          <p:cNvSpPr txBox="1"/>
          <p:nvPr/>
        </p:nvSpPr>
        <p:spPr>
          <a:xfrm>
            <a:off x="455075" y="3962400"/>
            <a:ext cx="80811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pic>
        <p:nvPicPr>
          <p:cNvPr id="1989" name="Google Shape;1989;p268"/>
          <p:cNvPicPr preferRelativeResize="0"/>
          <p:nvPr/>
        </p:nvPicPr>
        <p:blipFill rotWithShape="1">
          <a:blip r:embed="rId3">
            <a:alphaModFix/>
          </a:blip>
          <a:srcRect b="0" l="0" r="0" t="0"/>
          <a:stretch/>
        </p:blipFill>
        <p:spPr>
          <a:xfrm>
            <a:off x="387350" y="1524001"/>
            <a:ext cx="8128000" cy="20955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3" name="Shape 1993"/>
        <p:cNvGrpSpPr/>
        <p:nvPr/>
      </p:nvGrpSpPr>
      <p:grpSpPr>
        <a:xfrm>
          <a:off x="0" y="0"/>
          <a:ext cx="0" cy="0"/>
          <a:chOff x="0" y="0"/>
          <a:chExt cx="0" cy="0"/>
        </a:xfrm>
      </p:grpSpPr>
      <p:pic>
        <p:nvPicPr>
          <p:cNvPr id="1994" name="Google Shape;1994;p269"/>
          <p:cNvPicPr preferRelativeResize="0"/>
          <p:nvPr/>
        </p:nvPicPr>
        <p:blipFill rotWithShape="1">
          <a:blip r:embed="rId3">
            <a:alphaModFix/>
          </a:blip>
          <a:srcRect b="0" l="0" r="0" t="0"/>
          <a:stretch/>
        </p:blipFill>
        <p:spPr>
          <a:xfrm>
            <a:off x="472514" y="217715"/>
            <a:ext cx="7957868" cy="5596103"/>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Google Shape;1999;p270"/>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AutoScaling</a:t>
            </a:r>
            <a:endParaRPr b="1" i="0" sz="3600" u="none" cap="none" strike="noStrike">
              <a:solidFill>
                <a:schemeClr val="dk1"/>
              </a:solidFill>
              <a:latin typeface="Calibri"/>
              <a:ea typeface="Calibri"/>
              <a:cs typeface="Calibri"/>
              <a:sym typeface="Calibri"/>
            </a:endParaRPr>
          </a:p>
        </p:txBody>
      </p:sp>
      <p:sp>
        <p:nvSpPr>
          <p:cNvPr id="2000" name="Google Shape;2000;p270"/>
          <p:cNvSpPr txBox="1"/>
          <p:nvPr>
            <p:ph idx="1" type="body"/>
          </p:nvPr>
        </p:nvSpPr>
        <p:spPr>
          <a:xfrm>
            <a:off x="481391" y="1384905"/>
            <a:ext cx="7791900" cy="4191000"/>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1850"/>
              <a:buFont typeface="Calibri"/>
              <a:buNone/>
            </a:pPr>
            <a:r>
              <a:rPr b="1" i="0" lang="en-US" sz="1850" u="none" cap="none" strike="noStrike">
                <a:solidFill>
                  <a:schemeClr val="dk1"/>
                </a:solidFill>
                <a:latin typeface="Calibri"/>
                <a:ea typeface="Calibri"/>
                <a:cs typeface="Calibri"/>
                <a:sym typeface="Calibri"/>
              </a:rPr>
              <a:t>HPA – Horizontal Pod Autoscaler:</a:t>
            </a:r>
            <a:endParaRPr/>
          </a:p>
          <a:p>
            <a:pPr indent="0" lvl="0" marL="203200" marR="0" rtl="0" algn="l">
              <a:lnSpc>
                <a:spcPct val="100000"/>
              </a:lnSpc>
              <a:spcBef>
                <a:spcPts val="600"/>
              </a:spcBef>
              <a:spcAft>
                <a:spcPts val="0"/>
              </a:spcAft>
              <a:buClr>
                <a:schemeClr val="dk1"/>
              </a:buClr>
              <a:buSzPts val="1850"/>
              <a:buFont typeface="Calibri"/>
              <a:buNone/>
            </a:pPr>
            <a:r>
              <a:rPr b="0" i="0" lang="en-US" sz="1850" u="none" cap="none" strike="noStrike">
                <a:solidFill>
                  <a:schemeClr val="dk1"/>
                </a:solidFill>
                <a:latin typeface="Calibri"/>
                <a:ea typeface="Calibri"/>
                <a:cs typeface="Calibri"/>
                <a:sym typeface="Calibri"/>
              </a:rPr>
              <a:t>Based on memory and CPU utilization by a pod, autoscaling scales up or down the number of pods</a:t>
            </a:r>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 --min=2 --max=10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nginx-deployment  --max=5 --cpu-percent=80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get hpa</a:t>
            </a:r>
            <a:endParaRPr i="0" sz="1665" u="none" cap="none" strike="noStrike">
              <a:solidFill>
                <a:srgbClr val="FF0000"/>
              </a:solidFill>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850"/>
              <a:buFont typeface="Calibri"/>
              <a:buNone/>
            </a:pPr>
            <a:r>
              <a:rPr lang="en-US" sz="1850"/>
              <a:t>$ </a:t>
            </a:r>
            <a:r>
              <a:rPr b="0" i="0" lang="en-US" sz="1850" u="none" cap="none" strike="noStrike">
                <a:solidFill>
                  <a:schemeClr val="dk1"/>
                </a:solidFill>
                <a:latin typeface="Calibri"/>
                <a:ea typeface="Calibri"/>
                <a:cs typeface="Calibri"/>
                <a:sym typeface="Calibri"/>
              </a:rPr>
              <a:t>kubectl get hpa</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NAME               REFERENCE                     TARGETS         MINPODS   MAXPODS   REPLICAS   AGE</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              Deployment/nginx              &lt;unknown&gt;/80%   1         4         3          12m</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nginx-deployment   Deployment/nginx-deployment   &lt;unknown&gt;/80%   2         5         0          5s</a:t>
            </a:r>
            <a:endParaRPr b="0" i="0" sz="1480" u="none" cap="none" strike="noStrike">
              <a:solidFill>
                <a:schemeClr val="dk1"/>
              </a:solidFill>
              <a:latin typeface="Calibri"/>
              <a:ea typeface="Calibri"/>
              <a:cs typeface="Calibri"/>
              <a:sym typeface="Calibri"/>
            </a:endParaRPr>
          </a:p>
        </p:txBody>
      </p:sp>
      <p:cxnSp>
        <p:nvCxnSpPr>
          <p:cNvPr id="2001" name="Google Shape;2001;p270"/>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5" name="Shape 2005"/>
        <p:cNvGrpSpPr/>
        <p:nvPr/>
      </p:nvGrpSpPr>
      <p:grpSpPr>
        <a:xfrm>
          <a:off x="0" y="0"/>
          <a:ext cx="0" cy="0"/>
          <a:chOff x="0" y="0"/>
          <a:chExt cx="0" cy="0"/>
        </a:xfrm>
      </p:grpSpPr>
      <p:sp>
        <p:nvSpPr>
          <p:cNvPr id="2006" name="Google Shape;2006;p271"/>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Rolling Update</a:t>
            </a:r>
            <a:endParaRPr b="1" i="0" sz="3600" u="none" cap="none" strike="noStrike">
              <a:solidFill>
                <a:srgbClr val="000000"/>
              </a:solidFill>
              <a:latin typeface="Calibri"/>
              <a:ea typeface="Calibri"/>
              <a:cs typeface="Calibri"/>
              <a:sym typeface="Calibri"/>
            </a:endParaRPr>
          </a:p>
        </p:txBody>
      </p:sp>
      <p:sp>
        <p:nvSpPr>
          <p:cNvPr id="2007" name="Google Shape;2007;p271"/>
          <p:cNvSpPr txBox="1"/>
          <p:nvPr>
            <p:ph idx="1" type="body"/>
          </p:nvPr>
        </p:nvSpPr>
        <p:spPr>
          <a:xfrm>
            <a:off x="457200" y="1705096"/>
            <a:ext cx="8458200" cy="23334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Used to enable zero downtime updates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Allows greater application update frequency</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also be leveraged to rollback to previous versions</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2008" name="Google Shape;2008;p271"/>
          <p:cNvSpPr txBox="1"/>
          <p:nvPr/>
        </p:nvSpPr>
        <p:spPr>
          <a:xfrm>
            <a:off x="552450" y="9144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Updates the pods in a serial manner will load balancing traffic to available instances </a:t>
            </a:r>
            <a:endParaRPr b="0" i="0" sz="2200" u="none" cap="none" strike="noStrike">
              <a:solidFill>
                <a:srgbClr val="000000"/>
              </a:solidFill>
              <a:latin typeface="Arial"/>
              <a:ea typeface="Arial"/>
              <a:cs typeface="Arial"/>
              <a:sym typeface="Arial"/>
            </a:endParaRPr>
          </a:p>
        </p:txBody>
      </p:sp>
      <p:pic>
        <p:nvPicPr>
          <p:cNvPr id="2009" name="Google Shape;2009;p271"/>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2010" name="Google Shape;2010;p271"/>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2011" name="Google Shape;2011;p271"/>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2012" name="Google Shape;2012;p271"/>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2013" name="Google Shape;2013;p271"/>
          <p:cNvSpPr/>
          <p:nvPr/>
        </p:nvSpPr>
        <p:spPr>
          <a:xfrm>
            <a:off x="1981200" y="4953000"/>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4" name="Google Shape;2014;p271"/>
          <p:cNvSpPr/>
          <p:nvPr/>
        </p:nvSpPr>
        <p:spPr>
          <a:xfrm>
            <a:off x="6495006" y="4900551"/>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5" name="Google Shape;2015;p271"/>
          <p:cNvSpPr/>
          <p:nvPr/>
        </p:nvSpPr>
        <p:spPr>
          <a:xfrm>
            <a:off x="4267200" y="4917374"/>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9" name="Shape 2019"/>
        <p:cNvGrpSpPr/>
        <p:nvPr/>
      </p:nvGrpSpPr>
      <p:grpSpPr>
        <a:xfrm>
          <a:off x="0" y="0"/>
          <a:ext cx="0" cy="0"/>
          <a:chOff x="0" y="0"/>
          <a:chExt cx="0" cy="0"/>
        </a:xfrm>
      </p:grpSpPr>
      <p:sp>
        <p:nvSpPr>
          <p:cNvPr id="2020" name="Google Shape;2020;p272"/>
          <p:cNvSpPr txBox="1"/>
          <p:nvPr>
            <p:ph type="title"/>
          </p:nvPr>
        </p:nvSpPr>
        <p:spPr>
          <a:xfrm>
            <a:off x="400050" y="1365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set image &lt;deployment&gt; &lt;new-image&gt;</a:t>
            </a:r>
            <a:endParaRPr b="1" i="0" sz="2400" u="none" cap="none" strike="noStrike">
              <a:solidFill>
                <a:srgbClr val="000000"/>
              </a:solidFill>
              <a:latin typeface="Calibri"/>
              <a:ea typeface="Calibri"/>
              <a:cs typeface="Calibri"/>
              <a:sym typeface="Calibri"/>
            </a:endParaRPr>
          </a:p>
        </p:txBody>
      </p:sp>
      <p:pic>
        <p:nvPicPr>
          <p:cNvPr id="2021" name="Google Shape;2021;p272"/>
          <p:cNvPicPr preferRelativeResize="0"/>
          <p:nvPr/>
        </p:nvPicPr>
        <p:blipFill rotWithShape="1">
          <a:blip r:embed="rId3">
            <a:alphaModFix/>
          </a:blip>
          <a:srcRect b="0" l="0" r="0" t="0"/>
          <a:stretch/>
        </p:blipFill>
        <p:spPr>
          <a:xfrm>
            <a:off x="0" y="1295400"/>
            <a:ext cx="9144000" cy="3786133"/>
          </a:xfrm>
          <a:prstGeom prst="rect">
            <a:avLst/>
          </a:prstGeom>
          <a:noFill/>
          <a:ln>
            <a:noFill/>
          </a:ln>
        </p:spPr>
      </p:pic>
      <p:sp>
        <p:nvSpPr>
          <p:cNvPr id="2022" name="Google Shape;2022;p272"/>
          <p:cNvSpPr txBox="1"/>
          <p:nvPr/>
        </p:nvSpPr>
        <p:spPr>
          <a:xfrm>
            <a:off x="838200" y="5257800"/>
            <a:ext cx="6192900" cy="68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Rolling updates can also be undone (see next slide)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Google Shape;2027;p273"/>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rollout undo &lt;deployment&gt;</a:t>
            </a:r>
            <a:endParaRPr b="1" i="0" sz="2400" u="none" cap="none" strike="noStrike">
              <a:solidFill>
                <a:srgbClr val="000000"/>
              </a:solidFill>
              <a:latin typeface="Calibri"/>
              <a:ea typeface="Calibri"/>
              <a:cs typeface="Calibri"/>
              <a:sym typeface="Calibri"/>
            </a:endParaRPr>
          </a:p>
        </p:txBody>
      </p:sp>
      <p:pic>
        <p:nvPicPr>
          <p:cNvPr id="2028" name="Google Shape;2028;p273"/>
          <p:cNvPicPr preferRelativeResize="0"/>
          <p:nvPr/>
        </p:nvPicPr>
        <p:blipFill rotWithShape="1">
          <a:blip r:embed="rId3">
            <a:alphaModFix/>
          </a:blip>
          <a:srcRect b="0" l="0" r="0" t="0"/>
          <a:stretch/>
        </p:blipFill>
        <p:spPr>
          <a:xfrm>
            <a:off x="0" y="1371600"/>
            <a:ext cx="9144000" cy="3776263"/>
          </a:xfrm>
          <a:prstGeom prst="rect">
            <a:avLst/>
          </a:prstGeom>
          <a:noFill/>
          <a:ln>
            <a:noFill/>
          </a:ln>
        </p:spPr>
      </p:pic>
      <p:sp>
        <p:nvSpPr>
          <p:cNvPr id="2029" name="Google Shape;2029;p273"/>
          <p:cNvSpPr txBox="1"/>
          <p:nvPr/>
        </p:nvSpPr>
        <p:spPr>
          <a:xfrm>
            <a:off x="838200" y="5257800"/>
            <a:ext cx="6192900" cy="68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Rollbacks can also be also enacted with zero-downtime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pic>
        <p:nvPicPr>
          <p:cNvPr id="2034" name="Google Shape;2034;p274"/>
          <p:cNvPicPr preferRelativeResize="0"/>
          <p:nvPr/>
        </p:nvPicPr>
        <p:blipFill rotWithShape="1">
          <a:blip r:embed="rId3">
            <a:alphaModFix/>
          </a:blip>
          <a:srcRect b="0" l="0" r="0" t="0"/>
          <a:stretch/>
        </p:blipFill>
        <p:spPr>
          <a:xfrm>
            <a:off x="304800" y="106438"/>
            <a:ext cx="8629896" cy="596922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8" name="Shape 2038"/>
        <p:cNvGrpSpPr/>
        <p:nvPr/>
      </p:nvGrpSpPr>
      <p:grpSpPr>
        <a:xfrm>
          <a:off x="0" y="0"/>
          <a:ext cx="0" cy="0"/>
          <a:chOff x="0" y="0"/>
          <a:chExt cx="0" cy="0"/>
        </a:xfrm>
      </p:grpSpPr>
      <p:sp>
        <p:nvSpPr>
          <p:cNvPr id="2039" name="Google Shape;2039;p275"/>
          <p:cNvSpPr txBox="1"/>
          <p:nvPr/>
        </p:nvSpPr>
        <p:spPr>
          <a:xfrm>
            <a:off x="457200" y="5176765"/>
            <a:ext cx="8153400" cy="121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1" i="0" lang="en-US" sz="1200" u="none" cap="none" strike="noStrike">
                <a:solidFill>
                  <a:schemeClr val="dk1"/>
                </a:solidFill>
                <a:latin typeface="Arial"/>
                <a:ea typeface="Arial"/>
                <a:cs typeface="Arial"/>
                <a:sym typeface="Arial"/>
              </a:rPr>
              <a:t>Note: </a:t>
            </a:r>
            <a:r>
              <a:rPr b="0" i="0" lang="en-US" sz="1200" u="none" cap="none" strike="noStrike">
                <a:solidFill>
                  <a:schemeClr val="dk1"/>
                </a:solidFill>
                <a:latin typeface="Arial"/>
                <a:ea typeface="Arial"/>
                <a:cs typeface="Arial"/>
                <a:sym typeface="Arial"/>
              </a:rPr>
              <a:t>Rollbacks can also be also enacted with zero-downtime</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status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deployment/nginx --revision=3</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undo deployment/nginx --to-revision &lt;num&gt;</a:t>
            </a:r>
            <a:endParaRPr/>
          </a:p>
        </p:txBody>
      </p:sp>
      <p:pic>
        <p:nvPicPr>
          <p:cNvPr id="2040" name="Google Shape;2040;p275"/>
          <p:cNvPicPr preferRelativeResize="0"/>
          <p:nvPr/>
        </p:nvPicPr>
        <p:blipFill rotWithShape="1">
          <a:blip r:embed="rId3">
            <a:alphaModFix/>
          </a:blip>
          <a:srcRect b="0" l="0" r="0" t="0"/>
          <a:stretch/>
        </p:blipFill>
        <p:spPr>
          <a:xfrm>
            <a:off x="457200" y="79830"/>
            <a:ext cx="7958200" cy="51054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4" name="Shape 2044"/>
        <p:cNvGrpSpPr/>
        <p:nvPr/>
      </p:nvGrpSpPr>
      <p:grpSpPr>
        <a:xfrm>
          <a:off x="0" y="0"/>
          <a:ext cx="0" cy="0"/>
          <a:chOff x="0" y="0"/>
          <a:chExt cx="0" cy="0"/>
        </a:xfrm>
      </p:grpSpPr>
      <p:sp>
        <p:nvSpPr>
          <p:cNvPr id="2045" name="Google Shape;2045;p276"/>
          <p:cNvSpPr txBox="1"/>
          <p:nvPr>
            <p:ph type="title"/>
          </p:nvPr>
        </p:nvSpPr>
        <p:spPr>
          <a:xfrm>
            <a:off x="628650" y="179925"/>
            <a:ext cx="7886700" cy="1115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4 - (scaling, Auto-scaling, roll out)</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2046" name="Google Shape;2046;p276"/>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For a previously created deployment scale the number of replicas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difference in replicasets, pods , and see with a describe</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 undo and see the changes in replica sets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https://github.com/abhikbanerjee/Kubernetes_Exercise_Files/blob/master/AWS_scaling_roll_out.md</a:t>
            </a:r>
            <a:r>
              <a:rPr b="0" lang="en-US" sz="2200"/>
              <a:t> </a:t>
            </a:r>
            <a:endParaRPr b="0" sz="2200"/>
          </a:p>
        </p:txBody>
      </p:sp>
      <p:sp>
        <p:nvSpPr>
          <p:cNvPr id="2047" name="Google Shape;2047;p276"/>
          <p:cNvSpPr txBox="1"/>
          <p:nvPr/>
        </p:nvSpPr>
        <p:spPr>
          <a:xfrm>
            <a:off x="261350" y="51381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a:t>
            </a:r>
            <a:r>
              <a:rPr lang="en-US" sz="900" u="sng">
                <a:solidFill>
                  <a:schemeClr val="hlink"/>
                </a:solidFill>
                <a:hlinkClick r:id="rId4"/>
              </a:rPr>
              <a:t>https://www.linkedin.com/learning/learning-kubernetes/next-steps</a:t>
            </a:r>
            <a:endParaRPr sz="900"/>
          </a:p>
          <a:p>
            <a:pPr indent="0" lvl="0" marL="0" rtl="0" algn="l">
              <a:spcBef>
                <a:spcPts val="0"/>
              </a:spcBef>
              <a:spcAft>
                <a:spcPts val="0"/>
              </a:spcAft>
              <a:buNone/>
            </a:pPr>
            <a:r>
              <a:rPr lang="en-US" sz="900" u="sng">
                <a:solidFill>
                  <a:schemeClr val="hlink"/>
                </a:solidFill>
                <a:hlinkClick r:id="rId5"/>
              </a:rPr>
              <a:t>https://container-solutions.com/kubernetes-deployment-strategies/</a:t>
            </a:r>
            <a:r>
              <a:rPr lang="en-US" sz="900"/>
              <a:t> </a:t>
            </a:r>
            <a:endParaRPr sz="900"/>
          </a:p>
          <a:p>
            <a:pPr indent="0" lvl="0" marL="0" rtl="0" algn="l">
              <a:spcBef>
                <a:spcPts val="0"/>
              </a:spcBef>
              <a:spcAft>
                <a:spcPts val="0"/>
              </a:spcAft>
              <a:buNone/>
            </a:pPr>
            <a:r>
              <a:rPr lang="en-US" sz="900" u="sng">
                <a:solidFill>
                  <a:schemeClr val="hlink"/>
                </a:solidFill>
                <a:hlinkClick r:id="rId6"/>
              </a:rPr>
              <a:t>https://github.com/ContainerSolutions/k8s-deployment-strategies</a:t>
            </a:r>
            <a:r>
              <a:rPr lang="en-US" sz="900"/>
              <a:t> </a:t>
            </a:r>
            <a:endParaRPr sz="900"/>
          </a:p>
          <a:p>
            <a:pPr indent="0" lvl="0" marL="0" rtl="0" algn="l">
              <a:spcBef>
                <a:spcPts val="0"/>
              </a:spcBef>
              <a:spcAft>
                <a:spcPts val="0"/>
              </a:spcAft>
              <a:buNone/>
            </a:pPr>
            <a:r>
              <a:rPr lang="en-US" sz="900" u="sng">
                <a:solidFill>
                  <a:schemeClr val="hlink"/>
                </a:solidFill>
                <a:hlinkClick r:id="rId7"/>
              </a:rPr>
              <a:t>https://container-solutions.com/deployment-strategies/</a:t>
            </a:r>
            <a:r>
              <a:rPr lang="en-US" sz="900"/>
              <a:t> </a:t>
            </a:r>
            <a:endParaRPr sz="900"/>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277"/>
          <p:cNvSpPr txBox="1"/>
          <p:nvPr>
            <p:ph type="title"/>
          </p:nvPr>
        </p:nvSpPr>
        <p:spPr>
          <a:xfrm>
            <a:off x="628650" y="179925"/>
            <a:ext cx="7886700" cy="626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Deployment Strategies</a:t>
            </a:r>
            <a:endParaRPr b="1" i="0" sz="3600" u="none" cap="none" strike="noStrike">
              <a:solidFill>
                <a:schemeClr val="accent3"/>
              </a:solidFill>
              <a:latin typeface="Calibri"/>
              <a:ea typeface="Calibri"/>
              <a:cs typeface="Calibri"/>
              <a:sym typeface="Calibri"/>
            </a:endParaRPr>
          </a:p>
        </p:txBody>
      </p:sp>
      <p:sp>
        <p:nvSpPr>
          <p:cNvPr id="2053" name="Google Shape;2053;p277"/>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Recreate</a:t>
            </a:r>
            <a:endParaRPr b="0" sz="2200"/>
          </a:p>
          <a:p>
            <a:pPr indent="-368300" lvl="0" marL="457200" marR="0" rtl="0" algn="l">
              <a:lnSpc>
                <a:spcPct val="90000"/>
              </a:lnSpc>
              <a:spcBef>
                <a:spcPts val="0"/>
              </a:spcBef>
              <a:spcAft>
                <a:spcPts val="0"/>
              </a:spcAft>
              <a:buClr>
                <a:srgbClr val="000000"/>
              </a:buClr>
              <a:buSzPts val="2200"/>
              <a:buChar char="-"/>
            </a:pPr>
            <a:r>
              <a:rPr b="0" lang="en-US" sz="2200"/>
              <a:t>Ramped (Similar to Rolling Updates)</a:t>
            </a:r>
            <a:endParaRPr b="0" sz="2200"/>
          </a:p>
          <a:p>
            <a:pPr indent="-368300" lvl="0" marL="457200" marR="0" rtl="0" algn="l">
              <a:lnSpc>
                <a:spcPct val="90000"/>
              </a:lnSpc>
              <a:spcBef>
                <a:spcPts val="0"/>
              </a:spcBef>
              <a:spcAft>
                <a:spcPts val="0"/>
              </a:spcAft>
              <a:buClr>
                <a:srgbClr val="000000"/>
              </a:buClr>
              <a:buSzPts val="2200"/>
              <a:buChar char="-"/>
            </a:pPr>
            <a:r>
              <a:rPr b="0" lang="en-US" sz="2200"/>
              <a:t>Blue - Green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Canary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A/B Testing</a:t>
            </a:r>
            <a:endParaRPr b="0" sz="2200"/>
          </a:p>
          <a:p>
            <a:pPr indent="-368300" lvl="0" marL="457200" marR="0" rtl="0" algn="l">
              <a:lnSpc>
                <a:spcPct val="90000"/>
              </a:lnSpc>
              <a:spcBef>
                <a:spcPts val="0"/>
              </a:spcBef>
              <a:spcAft>
                <a:spcPts val="0"/>
              </a:spcAft>
              <a:buClr>
                <a:srgbClr val="000000"/>
              </a:buClr>
              <a:buSzPts val="2200"/>
              <a:buChar char="-"/>
            </a:pPr>
            <a:r>
              <a:rPr b="0" lang="en-US" sz="2200"/>
              <a:t>Shadow Deployments</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2054" name="Google Shape;2054;p277"/>
          <p:cNvSpPr txBox="1"/>
          <p:nvPr/>
        </p:nvSpPr>
        <p:spPr>
          <a:xfrm>
            <a:off x="794750" y="48333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Ref:- </a:t>
            </a:r>
            <a:r>
              <a:rPr lang="en-US" sz="1100" u="sng">
                <a:solidFill>
                  <a:schemeClr val="hlink"/>
                </a:solidFill>
                <a:hlinkClick r:id="rId3"/>
              </a:rPr>
              <a:t>https://www.linkedin.com/learning/learning-kubernetes/next-steps</a:t>
            </a:r>
            <a:endParaRPr sz="1100"/>
          </a:p>
          <a:p>
            <a:pPr indent="0" lvl="0" marL="0" rtl="0" algn="l">
              <a:spcBef>
                <a:spcPts val="0"/>
              </a:spcBef>
              <a:spcAft>
                <a:spcPts val="0"/>
              </a:spcAft>
              <a:buNone/>
            </a:pPr>
            <a:r>
              <a:rPr lang="en-US" sz="1100" u="sng">
                <a:solidFill>
                  <a:schemeClr val="hlink"/>
                </a:solidFill>
                <a:hlinkClick r:id="rId4"/>
              </a:rPr>
              <a:t>https://container-solutions.com/kubernetes-deployment-strategies/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5"/>
              </a:rPr>
              <a:t>https://github.com/ContainerSolutions/k8s-deployment-strategies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6"/>
              </a:rPr>
              <a:t>https://container-solutions.com/deployment-strategies/</a:t>
            </a:r>
            <a:r>
              <a:rPr lang="en-U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80"/>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sp>
        <p:nvSpPr>
          <p:cNvPr id="467" name="Google Shape;467;p80"/>
          <p:cNvSpPr txBox="1"/>
          <p:nvPr>
            <p:ph idx="1" type="body"/>
          </p:nvPr>
        </p:nvSpPr>
        <p:spPr>
          <a:xfrm>
            <a:off x="628650" y="1295401"/>
            <a:ext cx="7981950" cy="3809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With traffic likely to continue to increase, goals were set</a:t>
            </a:r>
            <a:endParaRPr/>
          </a:p>
          <a:p>
            <a:pPr indent="0" lvl="0" marL="0" marR="0" rtl="0" algn="l">
              <a:lnSpc>
                <a:spcPct val="80000"/>
              </a:lnSpc>
              <a:spcBef>
                <a:spcPts val="444"/>
              </a:spcBef>
              <a:spcAft>
                <a:spcPts val="0"/>
              </a:spcAft>
              <a:buClr>
                <a:schemeClr val="accent3"/>
              </a:buClr>
              <a:buSzPts val="1998"/>
              <a:buFont typeface="Noto Sans Symbols"/>
              <a:buNone/>
            </a:pPr>
            <a:r>
              <a:t/>
            </a:r>
            <a:endParaRPr b="0" i="0" sz="2220" u="none" cap="none" strike="noStrike">
              <a:solidFill>
                <a:schemeClr val="dk1"/>
              </a:solidFill>
              <a:latin typeface="Calibri"/>
              <a:ea typeface="Calibri"/>
              <a:cs typeface="Calibri"/>
              <a:sym typeface="Calibri"/>
            </a:endParaRPr>
          </a:p>
        </p:txBody>
      </p:sp>
      <p:pic>
        <p:nvPicPr>
          <p:cNvPr id="468" name="Google Shape;468;p80"/>
          <p:cNvPicPr preferRelativeResize="0"/>
          <p:nvPr/>
        </p:nvPicPr>
        <p:blipFill rotWithShape="1">
          <a:blip r:embed="rId3">
            <a:alphaModFix/>
          </a:blip>
          <a:srcRect b="0" l="0" r="0" t="0"/>
          <a:stretch/>
        </p:blipFill>
        <p:spPr>
          <a:xfrm>
            <a:off x="1905000" y="3276600"/>
            <a:ext cx="5379389" cy="2743489"/>
          </a:xfrm>
          <a:prstGeom prst="rect">
            <a:avLst/>
          </a:prstGeom>
          <a:noFill/>
          <a:ln>
            <a:noFill/>
          </a:ln>
        </p:spPr>
      </p:pic>
      <p:sp>
        <p:nvSpPr>
          <p:cNvPr id="469" name="Google Shape;469;p80"/>
          <p:cNvSpPr txBox="1"/>
          <p:nvPr/>
        </p:nvSpPr>
        <p:spPr>
          <a:xfrm>
            <a:off x="629640" y="1752602"/>
            <a:ext cx="3866160" cy="1523998"/>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Near 100% availability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Consistent responsiveness under varying load conditions</a:t>
            </a:r>
            <a:endParaRPr/>
          </a:p>
        </p:txBody>
      </p:sp>
      <p:sp>
        <p:nvSpPr>
          <p:cNvPr id="470" name="Google Shape;470;p80"/>
          <p:cNvSpPr txBox="1"/>
          <p:nvPr/>
        </p:nvSpPr>
        <p:spPr>
          <a:xfrm>
            <a:off x="4495800" y="1752602"/>
            <a:ext cx="3866160" cy="1523998"/>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Predictable spikes of traffic e.g. Black Friday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Less predictable spikes e.g. marketing campaign</a:t>
            </a:r>
            <a:endParaRPr/>
          </a:p>
        </p:txBody>
      </p:sp>
      <p:cxnSp>
        <p:nvCxnSpPr>
          <p:cNvPr id="471" name="Google Shape;471;p80"/>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8" name="Shape 2058"/>
        <p:cNvGrpSpPr/>
        <p:nvPr/>
      </p:nvGrpSpPr>
      <p:grpSpPr>
        <a:xfrm>
          <a:off x="0" y="0"/>
          <a:ext cx="0" cy="0"/>
          <a:chOff x="0" y="0"/>
          <a:chExt cx="0" cy="0"/>
        </a:xfrm>
      </p:grpSpPr>
      <p:sp>
        <p:nvSpPr>
          <p:cNvPr id="2059" name="Google Shape;2059;p278"/>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Edit</a:t>
            </a:r>
            <a:endParaRPr b="1" i="0" sz="3600" u="none" cap="none" strike="noStrike">
              <a:solidFill>
                <a:schemeClr val="dk1"/>
              </a:solidFill>
              <a:latin typeface="Calibri"/>
              <a:ea typeface="Calibri"/>
              <a:cs typeface="Calibri"/>
              <a:sym typeface="Calibri"/>
            </a:endParaRPr>
          </a:p>
        </p:txBody>
      </p:sp>
      <p:sp>
        <p:nvSpPr>
          <p:cNvPr id="2060" name="Google Shape;2060;p278"/>
          <p:cNvSpPr txBox="1"/>
          <p:nvPr/>
        </p:nvSpPr>
        <p:spPr>
          <a:xfrm>
            <a:off x="628650" y="1295400"/>
            <a:ext cx="7886700" cy="503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Edit the configuration of a running entity </a:t>
            </a:r>
            <a:endParaRPr b="1" i="0" sz="2200" u="none" cap="none" strike="noStrike">
              <a:solidFill>
                <a:schemeClr val="dk1"/>
              </a:solidFill>
              <a:latin typeface="Calibri"/>
              <a:ea typeface="Calibri"/>
              <a:cs typeface="Calibri"/>
              <a:sym typeface="Calibri"/>
            </a:endParaRPr>
          </a:p>
        </p:txBody>
      </p:sp>
      <p:cxnSp>
        <p:nvCxnSpPr>
          <p:cNvPr id="2061" name="Google Shape;2061;p278"/>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08.04 AM.png" id="2062" name="Google Shape;2062;p278"/>
          <p:cNvPicPr preferRelativeResize="0"/>
          <p:nvPr/>
        </p:nvPicPr>
        <p:blipFill rotWithShape="1">
          <a:blip r:embed="rId3">
            <a:alphaModFix/>
          </a:blip>
          <a:srcRect b="0" l="0" r="0" t="0"/>
          <a:stretch/>
        </p:blipFill>
        <p:spPr>
          <a:xfrm>
            <a:off x="508604" y="1799167"/>
            <a:ext cx="8222169" cy="2784928"/>
          </a:xfrm>
          <a:prstGeom prst="rect">
            <a:avLst/>
          </a:prstGeom>
          <a:noFill/>
          <a:ln>
            <a:noFill/>
          </a:ln>
        </p:spPr>
      </p:pic>
      <p:sp>
        <p:nvSpPr>
          <p:cNvPr id="2063" name="Google Shape;2063;p278"/>
          <p:cNvSpPr txBox="1"/>
          <p:nvPr/>
        </p:nvSpPr>
        <p:spPr>
          <a:xfrm>
            <a:off x="552450" y="4648200"/>
            <a:ext cx="8222100" cy="114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chemeClr val="dk1"/>
                </a:solidFill>
                <a:latin typeface="Calibri"/>
                <a:ea typeface="Calibri"/>
                <a:cs typeface="Calibri"/>
                <a:sym typeface="Calibri"/>
              </a:rPr>
              <a:t>How a real world deployment looks like we can do a demo - </a:t>
            </a:r>
            <a:endParaRPr b="1"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b="1" sz="2000">
              <a:solidFill>
                <a:schemeClr val="dk1"/>
              </a:solidFill>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FF0000"/>
                </a:solidFill>
                <a:latin typeface="Calibri"/>
                <a:ea typeface="Calibri"/>
                <a:cs typeface="Calibri"/>
                <a:sym typeface="Calibri"/>
              </a:rPr>
              <a:t>$ kubectl create -f </a:t>
            </a:r>
            <a:r>
              <a:rPr lang="en-US" sz="2200">
                <a:solidFill>
                  <a:srgbClr val="FF0000"/>
                </a:solidFill>
                <a:uFill>
                  <a:noFill/>
                </a:uFill>
                <a:latin typeface="Calibri"/>
                <a:ea typeface="Calibri"/>
                <a:cs typeface="Calibri"/>
                <a:sym typeface="Calibri"/>
                <a:hlinkClick r:id="rId4"/>
              </a:rPr>
              <a:t>guestbook.yaml</a:t>
            </a:r>
            <a:endParaRPr sz="2200">
              <a:solidFill>
                <a:srgbClr val="FF0000"/>
              </a:solidFill>
              <a:latin typeface="Calibri"/>
              <a:ea typeface="Calibri"/>
              <a:cs typeface="Calibri"/>
              <a:sym typeface="Calibri"/>
            </a:endParaRPr>
          </a:p>
        </p:txBody>
      </p:sp>
      <p:sp>
        <p:nvSpPr>
          <p:cNvPr id="2064" name="Google Shape;2064;p27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Google Shape;2069;p279"/>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 Priority</a:t>
            </a:r>
            <a:endParaRPr b="1" i="0" sz="3600" u="none" cap="none" strike="noStrike">
              <a:solidFill>
                <a:schemeClr val="dk1"/>
              </a:solidFill>
              <a:latin typeface="Calibri"/>
              <a:ea typeface="Calibri"/>
              <a:cs typeface="Calibri"/>
              <a:sym typeface="Calibri"/>
            </a:endParaRPr>
          </a:p>
        </p:txBody>
      </p:sp>
      <p:sp>
        <p:nvSpPr>
          <p:cNvPr id="2070" name="Google Shape;2070;p279"/>
          <p:cNvSpPr txBox="1"/>
          <p:nvPr/>
        </p:nvSpPr>
        <p:spPr>
          <a:xfrm>
            <a:off x="459316" y="1295400"/>
            <a:ext cx="8188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Set the priority for pod scheduling, cannot ask never to kill a pod </a:t>
            </a:r>
            <a:endParaRPr b="1" i="0" sz="2000" u="none" cap="none" strike="noStrike">
              <a:solidFill>
                <a:schemeClr val="dk1"/>
              </a:solidFill>
              <a:latin typeface="Arial"/>
              <a:ea typeface="Arial"/>
              <a:cs typeface="Arial"/>
              <a:sym typeface="Arial"/>
            </a:endParaRPr>
          </a:p>
        </p:txBody>
      </p:sp>
      <p:cxnSp>
        <p:nvCxnSpPr>
          <p:cNvPr id="2071" name="Google Shape;2071;p279"/>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13.20 AM.png" id="2072" name="Google Shape;2072;p279"/>
          <p:cNvPicPr preferRelativeResize="0"/>
          <p:nvPr/>
        </p:nvPicPr>
        <p:blipFill rotWithShape="1">
          <a:blip r:embed="rId3">
            <a:alphaModFix/>
          </a:blip>
          <a:srcRect b="0" l="0" r="0" t="0"/>
          <a:stretch/>
        </p:blipFill>
        <p:spPr>
          <a:xfrm>
            <a:off x="0" y="3448352"/>
            <a:ext cx="6483047" cy="2302858"/>
          </a:xfrm>
          <a:prstGeom prst="rect">
            <a:avLst/>
          </a:prstGeom>
          <a:noFill/>
          <a:ln>
            <a:noFill/>
          </a:ln>
        </p:spPr>
      </p:pic>
      <p:pic>
        <p:nvPicPr>
          <p:cNvPr descr="Screen Shot 2018-08-08 at 2.13.13 AM.png" id="2073" name="Google Shape;2073;p279"/>
          <p:cNvPicPr preferRelativeResize="0"/>
          <p:nvPr/>
        </p:nvPicPr>
        <p:blipFill rotWithShape="1">
          <a:blip r:embed="rId4">
            <a:alphaModFix/>
          </a:blip>
          <a:srcRect b="0" l="0" r="0" t="0"/>
          <a:stretch/>
        </p:blipFill>
        <p:spPr>
          <a:xfrm>
            <a:off x="2818190" y="1724119"/>
            <a:ext cx="6325809" cy="2061868"/>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7" name="Shape 2077"/>
        <p:cNvGrpSpPr/>
        <p:nvPr/>
      </p:nvGrpSpPr>
      <p:grpSpPr>
        <a:xfrm>
          <a:off x="0" y="0"/>
          <a:ext cx="0" cy="0"/>
          <a:chOff x="0" y="0"/>
          <a:chExt cx="0" cy="0"/>
        </a:xfrm>
      </p:grpSpPr>
      <p:sp>
        <p:nvSpPr>
          <p:cNvPr id="2078" name="Google Shape;2078;p280"/>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a:t>
            </a:r>
            <a:endParaRPr b="1" i="0" sz="3600" u="none" cap="none" strike="noStrike">
              <a:solidFill>
                <a:srgbClr val="000000"/>
              </a:solidFill>
              <a:latin typeface="Calibri"/>
              <a:ea typeface="Calibri"/>
              <a:cs typeface="Calibri"/>
              <a:sym typeface="Calibri"/>
            </a:endParaRPr>
          </a:p>
        </p:txBody>
      </p:sp>
      <p:sp>
        <p:nvSpPr>
          <p:cNvPr id="2079" name="Google Shape;2079;p280"/>
          <p:cNvSpPr txBox="1"/>
          <p:nvPr>
            <p:ph idx="1" type="body"/>
          </p:nvPr>
        </p:nvSpPr>
        <p:spPr>
          <a:xfrm>
            <a:off x="457200" y="848775"/>
            <a:ext cx="8458200" cy="22224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Describe is your friend , start from deployment,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check for logs of the specific pods using kubectl logs pod_name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kubectl exec -it pod_name /bin/bash -  if there are multiple containers in a single pod, we may need to use -c container_name (like helloworld)</a:t>
            </a:r>
            <a:endParaRPr i="0" sz="2200" u="none" cap="none" strike="noStrike">
              <a:solidFill>
                <a:schemeClr val="dk1"/>
              </a:solidFill>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pic>
        <p:nvPicPr>
          <p:cNvPr id="2080" name="Google Shape;2080;p280"/>
          <p:cNvPicPr preferRelativeResize="0"/>
          <p:nvPr/>
        </p:nvPicPr>
        <p:blipFill>
          <a:blip r:embed="rId3">
            <a:alphaModFix/>
          </a:blip>
          <a:stretch>
            <a:fillRect/>
          </a:stretch>
        </p:blipFill>
        <p:spPr>
          <a:xfrm>
            <a:off x="1219200" y="2918775"/>
            <a:ext cx="6829584" cy="3177223"/>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281"/>
          <p:cNvSpPr txBox="1"/>
          <p:nvPr>
            <p:ph type="title"/>
          </p:nvPr>
        </p:nvSpPr>
        <p:spPr>
          <a:xfrm>
            <a:off x="628650" y="-920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 - An example</a:t>
            </a:r>
            <a:endParaRPr b="1" i="0" sz="3600" u="none" cap="none" strike="noStrike">
              <a:solidFill>
                <a:srgbClr val="000000"/>
              </a:solidFill>
              <a:latin typeface="Calibri"/>
              <a:ea typeface="Calibri"/>
              <a:cs typeface="Calibri"/>
              <a:sym typeface="Calibri"/>
            </a:endParaRPr>
          </a:p>
        </p:txBody>
      </p:sp>
      <p:sp>
        <p:nvSpPr>
          <p:cNvPr id="2086" name="Google Shape;2086;p281"/>
          <p:cNvSpPr txBox="1"/>
          <p:nvPr>
            <p:ph idx="1" type="body"/>
          </p:nvPr>
        </p:nvSpPr>
        <p:spPr>
          <a:xfrm>
            <a:off x="457200" y="696375"/>
            <a:ext cx="8458200" cy="4802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600"/>
              </a:spcBef>
              <a:spcAft>
                <a:spcPts val="0"/>
              </a:spcAft>
              <a:buClr>
                <a:srgbClr val="FF0000"/>
              </a:buClr>
              <a:buSzPts val="1800"/>
              <a:buFont typeface="Calibri"/>
              <a:buChar char="-"/>
            </a:pPr>
            <a:r>
              <a:rPr b="0" lang="en-US" sz="1800">
                <a:solidFill>
                  <a:srgbClr val="FF0000"/>
                </a:solidFill>
              </a:rPr>
              <a:t>$ kubectl create -f </a:t>
            </a:r>
            <a:r>
              <a:rPr b="0" lang="en-US" sz="1800" u="sng">
                <a:solidFill>
                  <a:srgbClr val="FF0000"/>
                </a:solidFill>
                <a:hlinkClick r:id="rId3"/>
              </a:rPr>
              <a:t>https://raw.githubusercontent.com/abhikbanerjee/Kubernetes_Exercise_Files/master/helper_yaml_files/Ex_common_debugging/helloworld-with-bad-pod.yaml</a:t>
            </a:r>
            <a:r>
              <a:rPr b="0" lang="en-US" sz="1800">
                <a:solidFill>
                  <a:srgbClr val="FF0000"/>
                </a:solidFill>
              </a:rPr>
              <a:t> </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get po,deploy,svc</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describe po/&lt;pod_name&gt;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logs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exec -it &lt;pod_name&gt; /bin/bash - won’t run</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ps -ef</a:t>
            </a:r>
            <a:endParaRPr b="0" sz="1800">
              <a:solidFill>
                <a:srgbClr val="FF0000"/>
              </a:solidFill>
            </a:endParaRPr>
          </a:p>
          <a:p>
            <a:pPr indent="-342900" lvl="0" marL="457200" rtl="0" algn="l">
              <a:spcBef>
                <a:spcPts val="0"/>
              </a:spcBef>
              <a:spcAft>
                <a:spcPts val="0"/>
              </a:spcAft>
              <a:buClr>
                <a:srgbClr val="FF0000"/>
              </a:buClr>
              <a:buSzPts val="1800"/>
              <a:buFont typeface="Calibri"/>
              <a:buChar char="-"/>
            </a:pPr>
            <a:r>
              <a:rPr b="0" lang="en-US" sz="1800">
                <a:solidFill>
                  <a:srgbClr val="FF0000"/>
                </a:solidFill>
              </a:rPr>
              <a:t>$ kubectl exec -it &lt;pod_name&gt; -c helloworld /bin/bash</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kubectl get &lt;pod_name&gt; -o wide, json, yaml  (can use -l option)</a:t>
            </a:r>
            <a:endParaRPr b="0" sz="1800">
              <a:solidFill>
                <a:srgbClr val="FF0000"/>
              </a:solidFill>
            </a:endParaRPr>
          </a:p>
          <a:p>
            <a:pPr indent="0" lvl="0" marL="457200" rtl="0" algn="l">
              <a:lnSpc>
                <a:spcPct val="100000"/>
              </a:lnSpc>
              <a:spcBef>
                <a:spcPts val="0"/>
              </a:spcBef>
              <a:spcAft>
                <a:spcPts val="0"/>
              </a:spcAft>
              <a:buNone/>
            </a:pPr>
            <a:r>
              <a:rPr lang="en-US" sz="1800">
                <a:solidFill>
                  <a:srgbClr val="FF0000"/>
                </a:solidFill>
              </a:rPr>
              <a:t>Use sample_retail_infra.yaml</a:t>
            </a:r>
            <a:endParaRPr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--sort-by=.metadata.name -o wide --all-namespaces</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kubectl get pods -o=jsonpath"{..images}"  -l env=staging  -n cart</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delete pods -n cart --all (delete all the pods in cart namespace, using --all we want to be sure we want to delete everything)</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-n cart -w (watch the deletion process for a while)</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we can add </a:t>
            </a:r>
            <a:r>
              <a:rPr lang="en-US" sz="1800">
                <a:solidFill>
                  <a:srgbClr val="FF0000"/>
                </a:solidFill>
              </a:rPr>
              <a:t>--grace-period=0 --force</a:t>
            </a:r>
            <a:r>
              <a:rPr b="0" lang="en-US" sz="1800">
                <a:solidFill>
                  <a:srgbClr val="FF0000"/>
                </a:solidFill>
              </a:rPr>
              <a:t>  (doesn’t wait for the pod to do the clean up , and force deletes the pods)</a:t>
            </a:r>
            <a:endParaRPr b="0" sz="1800">
              <a:solidFill>
                <a:srgbClr val="FF0000"/>
              </a:solidFill>
            </a:endParaRPr>
          </a:p>
          <a:p>
            <a:pPr indent="0" lvl="0" marL="457200" rtl="0" algn="l">
              <a:lnSpc>
                <a:spcPct val="157143"/>
              </a:lnSpc>
              <a:spcBef>
                <a:spcPts val="0"/>
              </a:spcBef>
              <a:spcAft>
                <a:spcPts val="0"/>
              </a:spcAft>
              <a:buNone/>
            </a:pPr>
            <a:r>
              <a:t/>
            </a:r>
            <a:endParaRPr b="0" sz="1400"/>
          </a:p>
        </p:txBody>
      </p:sp>
      <p:sp>
        <p:nvSpPr>
          <p:cNvPr id="2087" name="Google Shape;2087;p281"/>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282"/>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Probes</a:t>
            </a:r>
            <a:endParaRPr b="1" i="0" sz="3600" u="none" cap="none" strike="noStrike">
              <a:solidFill>
                <a:srgbClr val="000000"/>
              </a:solidFill>
              <a:latin typeface="Calibri"/>
              <a:ea typeface="Calibri"/>
              <a:cs typeface="Calibri"/>
              <a:sym typeface="Calibri"/>
            </a:endParaRPr>
          </a:p>
        </p:txBody>
      </p:sp>
      <p:sp>
        <p:nvSpPr>
          <p:cNvPr id="2093" name="Google Shape;2093;p282"/>
          <p:cNvSpPr txBox="1"/>
          <p:nvPr/>
        </p:nvSpPr>
        <p:spPr>
          <a:xfrm>
            <a:off x="628650" y="1143000"/>
            <a:ext cx="7886700" cy="485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rgbClr val="212121"/>
                </a:solidFill>
                <a:latin typeface="Calibri"/>
                <a:ea typeface="Calibri"/>
                <a:cs typeface="Calibri"/>
                <a:sym typeface="Calibri"/>
              </a:rPr>
              <a:t>Kubernetes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a:t>
            </a:r>
            <a:r>
              <a:rPr lang="en-US" sz="2200">
                <a:highlight>
                  <a:srgbClr val="FFFFFF"/>
                </a:highlight>
                <a:uFill>
                  <a:noFill/>
                </a:uFill>
                <a:latin typeface="Calibri"/>
                <a:ea typeface="Calibri"/>
                <a:cs typeface="Calibri"/>
                <a:sym typeface="Calibri"/>
                <a:hlinkClick r:id="rId3"/>
              </a:rPr>
              <a:t>kubelet</a:t>
            </a:r>
            <a:r>
              <a:rPr lang="en-US" sz="2200">
                <a:solidFill>
                  <a:schemeClr val="dk1"/>
                </a:solidFill>
                <a:highlight>
                  <a:srgbClr val="FFFFFF"/>
                </a:highlight>
                <a:latin typeface="Calibri"/>
                <a:ea typeface="Calibri"/>
                <a:cs typeface="Calibri"/>
                <a:sym typeface="Calibri"/>
              </a:rPr>
              <a:t> uses liveness probes and readiness probe to check status of containers. </a:t>
            </a:r>
            <a:endParaRPr sz="2200">
              <a:solidFill>
                <a:schemeClr val="dk1"/>
              </a:solidFill>
              <a:highlight>
                <a:srgbClr val="FFFFFF"/>
              </a:highlight>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212121"/>
                </a:solidFill>
                <a:latin typeface="Calibri"/>
                <a:ea typeface="Calibri"/>
                <a:cs typeface="Calibri"/>
                <a:sym typeface="Calibri"/>
              </a:rPr>
              <a:t>Kubernetes uses 2 different Probes :-</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Liveness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uses liveness probes to know when to restart a Container. Liveness probe could catch a deadlock, where an application is running, but unable to make progress. Restarting a Container in such a state can help to make the application more available despite bugs.</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Readiness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kubelet uses readiness probes to know when a Container is ready to start accepting traffic. A Pod is considered ready when all of its Containers are ready. One use of this signal is to control which Pods are used as backends for Services. When a Pod is not ready, it is removed from Service load balancers</a:t>
            </a:r>
            <a:endParaRPr sz="2200">
              <a:solidFill>
                <a:srgbClr val="212121"/>
              </a:solidFill>
              <a:latin typeface="Calibri"/>
              <a:ea typeface="Calibri"/>
              <a:cs typeface="Calibri"/>
              <a:sym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sp>
        <p:nvSpPr>
          <p:cNvPr id="2098" name="Google Shape;2098;p283"/>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5 - (Liveness and Readiness Probes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2099" name="Google Shape;2099;p283"/>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learn the concepts of Liveness and Readiness Probes.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example of CrashLoopBackOff</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https://github.com/abhikbanerjee/Kubernetes_Exercise_Files/blob/master/AWS_liveness_readiness_probe.md</a:t>
            </a:r>
            <a:r>
              <a:rPr b="0" lang="en-US" sz="2200"/>
              <a:t> </a:t>
            </a:r>
            <a:endParaRPr b="0" sz="2200"/>
          </a:p>
          <a:p>
            <a:pPr indent="0" lvl="0" marL="45720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2100" name="Google Shape;2100;p28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4" name="Shape 2104"/>
        <p:cNvGrpSpPr/>
        <p:nvPr/>
      </p:nvGrpSpPr>
      <p:grpSpPr>
        <a:xfrm>
          <a:off x="0" y="0"/>
          <a:ext cx="0" cy="0"/>
          <a:chOff x="0" y="0"/>
          <a:chExt cx="0" cy="0"/>
        </a:xfrm>
      </p:grpSpPr>
      <p:sp>
        <p:nvSpPr>
          <p:cNvPr id="2105" name="Google Shape;2105;p284"/>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
        <p:nvSpPr>
          <p:cNvPr id="2106" name="Google Shape;2106;p284"/>
          <p:cNvSpPr txBox="1"/>
          <p:nvPr/>
        </p:nvSpPr>
        <p:spPr>
          <a:xfrm>
            <a:off x="628650" y="1143000"/>
            <a:ext cx="7886700" cy="485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On-disk files in a container are the simplest place for an application to write </a:t>
            </a:r>
            <a:endParaRPr i="0" sz="22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data, but this approach has drawbacks. The files are lost when the container crashes or stops for any other reason. Furthermore, files within a container are inaccessible to other containers running in the same </a:t>
            </a:r>
            <a:r>
              <a:rPr i="0" lang="en-US" sz="2200" u="sng" cap="none" strike="noStrike">
                <a:solidFill>
                  <a:schemeClr val="hlink"/>
                </a:solidFill>
                <a:latin typeface="Calibri"/>
                <a:ea typeface="Calibri"/>
                <a:cs typeface="Calibri"/>
                <a:sym typeface="Calibri"/>
                <a:hlinkClick r:id="rId3"/>
              </a:rPr>
              <a:t>Pod</a:t>
            </a:r>
            <a:r>
              <a:rPr i="0" lang="en-US" sz="2200" u="none" cap="none" strike="noStrike">
                <a:solidFill>
                  <a:srgbClr val="212121"/>
                </a:solidFill>
                <a:latin typeface="Calibri"/>
                <a:ea typeface="Calibri"/>
                <a:cs typeface="Calibri"/>
                <a:sym typeface="Calibri"/>
              </a:rPr>
              <a:t>. The </a:t>
            </a:r>
            <a:r>
              <a:rPr i="0" lang="en-US" sz="2200" u="sng" cap="none" strike="noStrike">
                <a:solidFill>
                  <a:schemeClr val="hlink"/>
                </a:solidFill>
                <a:latin typeface="Calibri"/>
                <a:ea typeface="Calibri"/>
                <a:cs typeface="Calibri"/>
                <a:sym typeface="Calibri"/>
                <a:hlinkClick r:id="rId4"/>
              </a:rPr>
              <a:t>Kubernetes Volume</a:t>
            </a:r>
            <a:r>
              <a:rPr i="0" lang="en-US" sz="2200" u="none" cap="none" strike="noStrike">
                <a:solidFill>
                  <a:srgbClr val="212121"/>
                </a:solidFill>
                <a:latin typeface="Calibri"/>
                <a:ea typeface="Calibri"/>
                <a:cs typeface="Calibri"/>
                <a:sym typeface="Calibri"/>
              </a:rPr>
              <a:t> abstraction addresses both of these issues.</a:t>
            </a:r>
            <a:endParaRPr i="0" sz="2200" u="none" cap="none" strike="noStrike">
              <a:solidFill>
                <a:srgbClr val="21212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sz="2200">
              <a:solidFill>
                <a:srgbClr val="212121"/>
              </a:solidFill>
              <a:latin typeface="Calibri"/>
              <a:ea typeface="Calibri"/>
              <a:cs typeface="Calibri"/>
              <a:sym typeface="Calibri"/>
            </a:endParaRPr>
          </a:p>
          <a:p>
            <a:pPr indent="-482600" lvl="0" marL="457200" rtl="0" algn="l">
              <a:lnSpc>
                <a:spcPct val="9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A directory accessible to all containers 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Volumes out live containers that run within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May be passed between pods</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Data is preserved across container restarts</a:t>
            </a:r>
            <a:endParaRPr sz="2200">
              <a:solidFill>
                <a:srgbClr val="212121"/>
              </a:solidFill>
              <a:latin typeface="Calibri"/>
              <a:ea typeface="Calibri"/>
              <a:cs typeface="Calibri"/>
              <a:sym typeface="Calibri"/>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0" name="Shape 2110"/>
        <p:cNvGrpSpPr/>
        <p:nvPr/>
      </p:nvGrpSpPr>
      <p:grpSpPr>
        <a:xfrm>
          <a:off x="0" y="0"/>
          <a:ext cx="0" cy="0"/>
          <a:chOff x="0" y="0"/>
          <a:chExt cx="0" cy="0"/>
        </a:xfrm>
      </p:grpSpPr>
      <p:sp>
        <p:nvSpPr>
          <p:cNvPr id="2111" name="Google Shape;2111;p285"/>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Volumes are based on a wide assortment of underlying storage provides. Every major public cloud (including Azure) has several options for volume storage</a:t>
            </a:r>
            <a:endParaRPr i="0" sz="1800" u="none" cap="none" strike="noStrike">
              <a:solidFill>
                <a:schemeClr val="dk1"/>
              </a:solidFill>
              <a:latin typeface="Calibri"/>
              <a:ea typeface="Calibri"/>
              <a:cs typeface="Calibri"/>
              <a:sym typeface="Calibri"/>
            </a:endParaRPr>
          </a:p>
        </p:txBody>
      </p:sp>
      <p:pic>
        <p:nvPicPr>
          <p:cNvPr id="2112" name="Google Shape;2112;p285"/>
          <p:cNvPicPr preferRelativeResize="0"/>
          <p:nvPr/>
        </p:nvPicPr>
        <p:blipFill rotWithShape="1">
          <a:blip r:embed="rId3">
            <a:alphaModFix/>
          </a:blip>
          <a:srcRect b="0" l="0" r="0" t="0"/>
          <a:stretch/>
        </p:blipFill>
        <p:spPr>
          <a:xfrm>
            <a:off x="762000" y="1752600"/>
            <a:ext cx="7480300" cy="2336800"/>
          </a:xfrm>
          <a:prstGeom prst="rect">
            <a:avLst/>
          </a:prstGeom>
          <a:noFill/>
          <a:ln>
            <a:noFill/>
          </a:ln>
        </p:spPr>
      </p:pic>
      <p:sp>
        <p:nvSpPr>
          <p:cNvPr id="2113" name="Google Shape;2113;p285"/>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286"/>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Persistent Volume</a:t>
            </a:r>
            <a:endParaRPr b="1" i="0" sz="3600" u="none" cap="none" strike="noStrike">
              <a:solidFill>
                <a:srgbClr val="000000"/>
              </a:solidFill>
              <a:latin typeface="Calibri"/>
              <a:ea typeface="Calibri"/>
              <a:cs typeface="Calibri"/>
              <a:sym typeface="Calibri"/>
            </a:endParaRPr>
          </a:p>
        </p:txBody>
      </p:sp>
      <p:sp>
        <p:nvSpPr>
          <p:cNvPr id="2119" name="Google Shape;2119;p286"/>
          <p:cNvSpPr txBox="1"/>
          <p:nvPr>
            <p:ph idx="1" type="body"/>
          </p:nvPr>
        </p:nvSpPr>
        <p:spPr>
          <a:xfrm>
            <a:off x="457200" y="1705096"/>
            <a:ext cx="8058000" cy="2333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Separate </a:t>
            </a:r>
            <a:r>
              <a:rPr b="0" lang="en-US" sz="2000"/>
              <a:t>from</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PersistentVolumeClaim</a:t>
            </a:r>
            <a:r>
              <a:rPr b="0" i="0" lang="en-US" sz="2000" u="none" cap="none" strike="noStrike">
                <a:solidFill>
                  <a:schemeClr val="dk1"/>
                </a:solidFill>
                <a:latin typeface="Calibri"/>
                <a:ea typeface="Calibri"/>
                <a:cs typeface="Calibri"/>
                <a:sym typeface="Calibri"/>
              </a:rPr>
              <a:t>, which is a request for storage.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ahead of time in a static manner for use by a cluster</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dynamically from available, unclaimed resources</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freed and passed from user to user so care should be taken to delete contents when done with use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Critical for Stateful containers</a:t>
            </a:r>
            <a:endParaRPr b="1" i="0" sz="3200" u="none" cap="none" strike="noStrike">
              <a:solidFill>
                <a:schemeClr val="dk1"/>
              </a:solidFill>
              <a:latin typeface="Calibri"/>
              <a:ea typeface="Calibri"/>
              <a:cs typeface="Calibri"/>
              <a:sym typeface="Calibri"/>
            </a:endParaRPr>
          </a:p>
        </p:txBody>
      </p:sp>
      <p:sp>
        <p:nvSpPr>
          <p:cNvPr id="2120" name="Google Shape;2120;p286"/>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4" name="Shape 2124"/>
        <p:cNvGrpSpPr/>
        <p:nvPr/>
      </p:nvGrpSpPr>
      <p:grpSpPr>
        <a:xfrm>
          <a:off x="0" y="0"/>
          <a:ext cx="0" cy="0"/>
          <a:chOff x="0" y="0"/>
          <a:chExt cx="0" cy="0"/>
        </a:xfrm>
      </p:grpSpPr>
      <p:sp>
        <p:nvSpPr>
          <p:cNvPr id="2125" name="Google Shape;2125;p28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2126" name="Google Shape;2126;p287"/>
          <p:cNvSpPr txBox="1"/>
          <p:nvPr/>
        </p:nvSpPr>
        <p:spPr>
          <a:xfrm>
            <a:off x="431449" y="1492819"/>
            <a:ext cx="7954500" cy="732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PV: Storage in the cluster that has been provisioned by an administrator (static or dynamic) and is independent of any individual pod that uses the PV.</a:t>
            </a:r>
            <a:endParaRPr/>
          </a:p>
          <a:p>
            <a:pPr indent="-25400" lvl="0" marL="342900" marR="0" rtl="0" algn="l">
              <a:lnSpc>
                <a:spcPct val="100000"/>
              </a:lnSpc>
              <a:spcBef>
                <a:spcPts val="60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27" name="Google Shape;2127;p287"/>
          <p:cNvSpPr txBox="1"/>
          <p:nvPr/>
        </p:nvSpPr>
        <p:spPr>
          <a:xfrm>
            <a:off x="568476" y="2310190"/>
            <a:ext cx="7559400" cy="344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Following volumes are supported by Kubernetes:</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GCEPersistentDisk ; AWSElasticBlockStore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AzureFile ; AzureDisk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FC (Fibre Channel) ; FlexVolume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Flocker ; NFS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iSCSI ; RBD (Ceph Block Device)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CephFS ; Cinder (OpenStack block storage)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Glusterfs ; VsphereVolume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Portworx Volumes ; ScaleIO Volumes</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StorageOS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81"/>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sp>
        <p:nvSpPr>
          <p:cNvPr id="477" name="Google Shape;477;p81"/>
          <p:cNvSpPr txBox="1"/>
          <p:nvPr>
            <p:ph idx="1" type="body"/>
          </p:nvPr>
        </p:nvSpPr>
        <p:spPr>
          <a:xfrm>
            <a:off x="628650" y="1371600"/>
            <a:ext cx="4324350" cy="4572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Re-architected solution</a:t>
            </a:r>
            <a:endParaRPr/>
          </a:p>
        </p:txBody>
      </p:sp>
      <p:cxnSp>
        <p:nvCxnSpPr>
          <p:cNvPr id="478" name="Google Shape;478;p81"/>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479" name="Google Shape;479;p81"/>
          <p:cNvPicPr preferRelativeResize="0"/>
          <p:nvPr/>
        </p:nvPicPr>
        <p:blipFill rotWithShape="1">
          <a:blip r:embed="rId3">
            <a:alphaModFix/>
          </a:blip>
          <a:srcRect b="0" l="0" r="0" t="0"/>
          <a:stretch/>
        </p:blipFill>
        <p:spPr>
          <a:xfrm>
            <a:off x="304800" y="1989276"/>
            <a:ext cx="8527838" cy="4106724"/>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1" name="Shape 2131"/>
        <p:cNvGrpSpPr/>
        <p:nvPr/>
      </p:nvGrpSpPr>
      <p:grpSpPr>
        <a:xfrm>
          <a:off x="0" y="0"/>
          <a:ext cx="0" cy="0"/>
          <a:chOff x="0" y="0"/>
          <a:chExt cx="0" cy="0"/>
        </a:xfrm>
      </p:grpSpPr>
      <p:sp>
        <p:nvSpPr>
          <p:cNvPr id="2132" name="Google Shape;2132;p28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2133" name="Google Shape;2133;p288"/>
          <p:cNvSpPr txBox="1"/>
          <p:nvPr/>
        </p:nvSpPr>
        <p:spPr>
          <a:xfrm>
            <a:off x="616858" y="1572380"/>
            <a:ext cx="3847200" cy="4354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PersistentVolume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pv0003</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capacity:</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 5Gi</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volumeMode: Filesystem</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accessModes: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ReadWriteOnce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persistentVolumeReclaimPolicy: Recycle</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storageClassName: slow</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mountOptions: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hard</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nfsvers=4.1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nfs: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path: /tmp</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 172.17.0.2</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7" name="Shape 2137"/>
        <p:cNvGrpSpPr/>
        <p:nvPr/>
      </p:nvGrpSpPr>
      <p:grpSpPr>
        <a:xfrm>
          <a:off x="0" y="0"/>
          <a:ext cx="0" cy="0"/>
          <a:chOff x="0" y="0"/>
          <a:chExt cx="0" cy="0"/>
        </a:xfrm>
      </p:grpSpPr>
      <p:sp>
        <p:nvSpPr>
          <p:cNvPr id="2138" name="Google Shape;2138;p28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 Claims</a:t>
            </a:r>
            <a:endParaRPr b="1" i="0" sz="3600" u="none" cap="none" strike="noStrike">
              <a:solidFill>
                <a:schemeClr val="dk1"/>
              </a:solidFill>
              <a:latin typeface="Calibri"/>
              <a:ea typeface="Calibri"/>
              <a:cs typeface="Calibri"/>
              <a:sym typeface="Calibri"/>
            </a:endParaRPr>
          </a:p>
        </p:txBody>
      </p:sp>
      <p:sp>
        <p:nvSpPr>
          <p:cNvPr id="2139" name="Google Shape;2139;p289"/>
          <p:cNvSpPr txBox="1"/>
          <p:nvPr/>
        </p:nvSpPr>
        <p:spPr>
          <a:xfrm>
            <a:off x="443550" y="764125"/>
            <a:ext cx="7954500" cy="46932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a:latin typeface="Calibri"/>
              <a:ea typeface="Calibri"/>
              <a:cs typeface="Calibri"/>
              <a:sym typeface="Calibri"/>
            </a:endParaRPr>
          </a:p>
          <a:p>
            <a:pPr indent="457200" lvl="0" marL="0" marR="0" rtl="0" algn="l">
              <a:lnSpc>
                <a:spcPct val="100000"/>
              </a:lnSpc>
              <a:spcBef>
                <a:spcPts val="600"/>
              </a:spcBef>
              <a:spcAft>
                <a:spcPts val="0"/>
              </a:spcAft>
              <a:buClr>
                <a:schemeClr val="dk1"/>
              </a:buClr>
              <a:buSzPts val="1600"/>
              <a:buFont typeface="Calibri"/>
              <a:buNone/>
            </a:pPr>
            <a:r>
              <a:rPr lang="en-US" sz="2200">
                <a:solidFill>
                  <a:schemeClr val="dk1"/>
                </a:solidFill>
                <a:latin typeface="Calibri"/>
                <a:ea typeface="Calibri"/>
                <a:cs typeface="Calibri"/>
                <a:sym typeface="Calibri"/>
              </a:rPr>
              <a:t> </a:t>
            </a:r>
            <a:r>
              <a:rPr lang="en-US" sz="2200" u="sng">
                <a:solidFill>
                  <a:schemeClr val="hlink"/>
                </a:solidFill>
                <a:latin typeface="Calibri"/>
                <a:ea typeface="Calibri"/>
                <a:cs typeface="Calibri"/>
                <a:sym typeface="Calibri"/>
                <a:hlinkClick r:id="rId3"/>
              </a:rPr>
              <a:t>https://github.com/abhikbanerjee/Kubernetes_Exercise_Files/blob/master/helper_yaml_files/pvc.yaml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lang="en-US" sz="2200" u="sng">
                <a:solidFill>
                  <a:schemeClr val="hlink"/>
                </a:solidFill>
                <a:latin typeface="Calibri"/>
                <a:ea typeface="Calibri"/>
                <a:cs typeface="Calibri"/>
                <a:sym typeface="Calibri"/>
                <a:hlinkClick r:id="rId4"/>
              </a:rPr>
              <a:t>https://github.com/abhikbanerjee/Kubernetes_Exercise_Files/blob/master/helper_yaml_files/deploy_pvc.yaml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t/>
            </a:r>
            <a:endParaRPr i="0" sz="2200" u="none" cap="none" strike="noStrike">
              <a:solidFill>
                <a:schemeClr val="dk1"/>
              </a:solidFill>
              <a:latin typeface="Calibri"/>
              <a:ea typeface="Calibri"/>
              <a:cs typeface="Calibri"/>
              <a:sym typeface="Calibri"/>
            </a:endParaRPr>
          </a:p>
        </p:txBody>
      </p:sp>
      <p:pic>
        <p:nvPicPr>
          <p:cNvPr id="2140" name="Google Shape;2140;p289"/>
          <p:cNvPicPr preferRelativeResize="0"/>
          <p:nvPr/>
        </p:nvPicPr>
        <p:blipFill rotWithShape="1">
          <a:blip r:embed="rId5">
            <a:alphaModFix/>
          </a:blip>
          <a:srcRect b="0" l="0" r="0" t="0"/>
          <a:stretch/>
        </p:blipFill>
        <p:spPr>
          <a:xfrm>
            <a:off x="952500" y="4419600"/>
            <a:ext cx="7238999" cy="149433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sp>
        <p:nvSpPr>
          <p:cNvPr id="2145" name="Google Shape;2145;p290"/>
          <p:cNvSpPr txBox="1"/>
          <p:nvPr>
            <p:ph type="title"/>
          </p:nvPr>
        </p:nvSpPr>
        <p:spPr>
          <a:xfrm>
            <a:off x="628650" y="365126"/>
            <a:ext cx="7886700" cy="79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6 - (Volume, PV, PVC)</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2146" name="Google Shape;2146;p290"/>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create pods,PV and PVC</a:t>
            </a:r>
            <a:endParaRPr b="0" sz="2200"/>
          </a:p>
          <a:p>
            <a:pPr indent="-368300" lvl="0" marL="457200" marR="0" rtl="0" algn="l">
              <a:lnSpc>
                <a:spcPct val="90000"/>
              </a:lnSpc>
              <a:spcBef>
                <a:spcPts val="0"/>
              </a:spcBef>
              <a:spcAft>
                <a:spcPts val="0"/>
              </a:spcAft>
              <a:buClr>
                <a:srgbClr val="000000"/>
              </a:buClr>
              <a:buSzPts val="2200"/>
              <a:buChar char="-"/>
            </a:pPr>
            <a:r>
              <a:rPr b="0" lang="en-US" sz="2200"/>
              <a:t>Experiment with creating end to end application, mount volume, read from shared pod</a:t>
            </a:r>
            <a:endParaRPr b="0" sz="2200"/>
          </a:p>
          <a:p>
            <a:pPr indent="-368300" lvl="0" marL="457200" marR="0" rtl="0" algn="l">
              <a:lnSpc>
                <a:spcPct val="90000"/>
              </a:lnSpc>
              <a:spcBef>
                <a:spcPts val="0"/>
              </a:spcBef>
              <a:spcAft>
                <a:spcPts val="0"/>
              </a:spcAft>
              <a:buClr>
                <a:srgbClr val="000000"/>
              </a:buClr>
              <a:buSzPts val="2200"/>
              <a:buChar char="-"/>
            </a:pPr>
            <a:r>
              <a:rPr b="0" lang="en-US" sz="2200"/>
              <a:t>Fix a bug</a:t>
            </a:r>
            <a:endParaRPr sz="1200"/>
          </a:p>
          <a:p>
            <a:pPr indent="0" lvl="0" marL="0" marR="0" rtl="0" algn="l">
              <a:lnSpc>
                <a:spcPct val="90000"/>
              </a:lnSpc>
              <a:spcBef>
                <a:spcPts val="0"/>
              </a:spcBef>
              <a:spcAft>
                <a:spcPts val="0"/>
              </a:spcAft>
              <a:buNone/>
            </a:pPr>
            <a:r>
              <a:t/>
            </a:r>
            <a:endParaRPr sz="1200"/>
          </a:p>
          <a:p>
            <a:pPr indent="0" lvl="0" marL="0" marR="0" rtl="0" algn="l">
              <a:lnSpc>
                <a:spcPct val="90000"/>
              </a:lnSpc>
              <a:spcBef>
                <a:spcPts val="0"/>
              </a:spcBef>
              <a:spcAft>
                <a:spcPts val="0"/>
              </a:spcAft>
              <a:buNone/>
            </a:pPr>
            <a:r>
              <a:rPr lang="en-US" sz="2200"/>
              <a:t>6.1 Exercise of Volume</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3"/>
              </a:rPr>
              <a:t>https://github.com/abhikbanerjee/Kubernetes_Exercise_Files/blob/master/AWS_Creating_Volume.md</a:t>
            </a:r>
            <a:r>
              <a:rPr lang="en-US" sz="2200"/>
              <a:t> </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a:t>6.2 Exercise on PV, PVC</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4"/>
              </a:rPr>
              <a:t>https://github.com/abhikbanerjee/Kubernetes_Exercise_Files/blob/master/AWS_Creating_Persistent_Volume.md</a:t>
            </a:r>
            <a:r>
              <a:rPr lang="en-US" sz="2200"/>
              <a:t> </a:t>
            </a:r>
            <a:endParaRPr sz="2200"/>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sp>
        <p:nvSpPr>
          <p:cNvPr id="2152" name="Google Shape;2152;p291"/>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sp>
        <p:nvSpPr>
          <p:cNvPr id="2153" name="Google Shape;2153;p291"/>
          <p:cNvSpPr txBox="1"/>
          <p:nvPr>
            <p:ph idx="1" type="body"/>
          </p:nvPr>
        </p:nvSpPr>
        <p:spPr>
          <a:xfrm>
            <a:off x="457200" y="1705100"/>
            <a:ext cx="7723800" cy="43908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Logs can be accessed from a currently run container or any number or previously run containers, accessed by container name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Containerized apps write logs to stdout and stderr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Node level logging is the most common approach, typically using Elasticsearch. </a:t>
            </a:r>
            <a:endParaRPr b="1" i="0" sz="2200" u="none" cap="none" strike="noStrike">
              <a:solidFill>
                <a:schemeClr val="dk1"/>
              </a:solidFill>
              <a:latin typeface="Calibri"/>
              <a:ea typeface="Calibri"/>
              <a:cs typeface="Calibri"/>
              <a:sym typeface="Calibri"/>
            </a:endParaRPr>
          </a:p>
        </p:txBody>
      </p:sp>
      <p:sp>
        <p:nvSpPr>
          <p:cNvPr id="2154" name="Google Shape;2154;p291"/>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Aggregate, access and print logs from containers</a:t>
            </a:r>
            <a:endParaRPr i="0" sz="2200" u="none" cap="none" strike="noStrike">
              <a:solidFill>
                <a:srgbClr val="000000"/>
              </a:solidFill>
              <a:latin typeface="Calibri"/>
              <a:ea typeface="Calibri"/>
              <a:cs typeface="Calibri"/>
              <a:sym typeface="Calibri"/>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9" name="Shape 2159"/>
        <p:cNvGrpSpPr/>
        <p:nvPr/>
      </p:nvGrpSpPr>
      <p:grpSpPr>
        <a:xfrm>
          <a:off x="0" y="0"/>
          <a:ext cx="0" cy="0"/>
          <a:chOff x="0" y="0"/>
          <a:chExt cx="0" cy="0"/>
        </a:xfrm>
      </p:grpSpPr>
      <p:sp>
        <p:nvSpPr>
          <p:cNvPr id="2160" name="Google Shape;2160;p292"/>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An external system can perform the log rotation by calling logrotate, which would result in kubectl logs returning an empty result</a:t>
            </a:r>
            <a:endParaRPr b="0" i="0" sz="1800" u="none" cap="none" strike="noStrike">
              <a:solidFill>
                <a:schemeClr val="dk1"/>
              </a:solidFill>
              <a:latin typeface="Arial"/>
              <a:ea typeface="Arial"/>
              <a:cs typeface="Arial"/>
              <a:sym typeface="Arial"/>
            </a:endParaRPr>
          </a:p>
        </p:txBody>
      </p:sp>
      <p:sp>
        <p:nvSpPr>
          <p:cNvPr id="2161" name="Google Shape;2161;p292"/>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pic>
        <p:nvPicPr>
          <p:cNvPr id="2162" name="Google Shape;2162;p292"/>
          <p:cNvPicPr preferRelativeResize="0"/>
          <p:nvPr/>
        </p:nvPicPr>
        <p:blipFill rotWithShape="1">
          <a:blip r:embed="rId3">
            <a:alphaModFix/>
          </a:blip>
          <a:srcRect b="0" l="0" r="0" t="0"/>
          <a:stretch/>
        </p:blipFill>
        <p:spPr>
          <a:xfrm>
            <a:off x="150425" y="1209250"/>
            <a:ext cx="8701475" cy="1302800"/>
          </a:xfrm>
          <a:prstGeom prst="rect">
            <a:avLst/>
          </a:prstGeom>
          <a:noFill/>
          <a:ln>
            <a:noFill/>
          </a:ln>
        </p:spPr>
      </p:pic>
      <p:pic>
        <p:nvPicPr>
          <p:cNvPr id="2163" name="Google Shape;2163;p292"/>
          <p:cNvPicPr preferRelativeResize="0"/>
          <p:nvPr/>
        </p:nvPicPr>
        <p:blipFill rotWithShape="1">
          <a:blip r:embed="rId4">
            <a:alphaModFix/>
          </a:blip>
          <a:srcRect b="0" l="0" r="0" t="0"/>
          <a:stretch/>
        </p:blipFill>
        <p:spPr>
          <a:xfrm>
            <a:off x="152400" y="2726575"/>
            <a:ext cx="8669282" cy="161345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8" name="Shape 2168"/>
        <p:cNvGrpSpPr/>
        <p:nvPr/>
      </p:nvGrpSpPr>
      <p:grpSpPr>
        <a:xfrm>
          <a:off x="0" y="0"/>
          <a:ext cx="0" cy="0"/>
          <a:chOff x="0" y="0"/>
          <a:chExt cx="0" cy="0"/>
        </a:xfrm>
      </p:grpSpPr>
      <p:sp>
        <p:nvSpPr>
          <p:cNvPr id="2169" name="Google Shape;2169;p293"/>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7 - Kubernetes Logging</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170" name="Google Shape;2170;p293"/>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logging pd</a:t>
            </a:r>
            <a:endParaRPr b="0" sz="2200"/>
          </a:p>
          <a:p>
            <a:pPr indent="-368300" lvl="0" marL="457200" rtl="0" algn="l">
              <a:spcBef>
                <a:spcPts val="0"/>
              </a:spcBef>
              <a:spcAft>
                <a:spcPts val="0"/>
              </a:spcAft>
              <a:buClr>
                <a:srgbClr val="000000"/>
              </a:buClr>
              <a:buSzPts val="2200"/>
              <a:buChar char="-"/>
            </a:pPr>
            <a:r>
              <a:rPr b="0" lang="en-US" sz="2200"/>
              <a:t>View the logs</a:t>
            </a:r>
            <a:endParaRPr b="0" sz="2200"/>
          </a:p>
          <a:p>
            <a:pPr indent="-368300" lvl="0" marL="457200" rtl="0" algn="l">
              <a:spcBef>
                <a:spcPts val="0"/>
              </a:spcBef>
              <a:spcAft>
                <a:spcPts val="0"/>
              </a:spcAft>
              <a:buClr>
                <a:srgbClr val="000000"/>
              </a:buClr>
              <a:buSzPts val="2200"/>
              <a:buChar char="-"/>
            </a:pPr>
            <a:r>
              <a:rPr b="0" lang="en-US" sz="2200"/>
              <a:t>Create one-shot pod</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https://github.com/abhikbanerjee/Kubernetes_Exercise_Files/blob/master/AWS_Kubernetes_Logging.md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5" name="Shape 2175"/>
        <p:cNvGrpSpPr/>
        <p:nvPr/>
      </p:nvGrpSpPr>
      <p:grpSpPr>
        <a:xfrm>
          <a:off x="0" y="0"/>
          <a:ext cx="0" cy="0"/>
          <a:chOff x="0" y="0"/>
          <a:chExt cx="0" cy="0"/>
        </a:xfrm>
      </p:grpSpPr>
      <p:sp>
        <p:nvSpPr>
          <p:cNvPr id="2176" name="Google Shape;2176;p294"/>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8 - ElasticSearch example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177" name="Google Shape;2177;p294"/>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Real world example for hosting ElasticSearch (ES)</a:t>
            </a:r>
            <a:endParaRPr b="0" sz="2200"/>
          </a:p>
          <a:p>
            <a:pPr indent="-368300" lvl="0" marL="457200" rtl="0" algn="l">
              <a:spcBef>
                <a:spcPts val="0"/>
              </a:spcBef>
              <a:spcAft>
                <a:spcPts val="0"/>
              </a:spcAft>
              <a:buClr>
                <a:srgbClr val="000000"/>
              </a:buClr>
              <a:buSzPts val="2200"/>
              <a:buChar char="-"/>
            </a:pPr>
            <a:r>
              <a:rPr b="0" lang="en-US" sz="2200"/>
              <a:t>Deploy , scale the ES application</a:t>
            </a:r>
            <a:endParaRPr b="0" sz="2200"/>
          </a:p>
          <a:p>
            <a:pPr indent="-368300" lvl="0" marL="457200" rtl="0" algn="l">
              <a:spcBef>
                <a:spcPts val="0"/>
              </a:spcBef>
              <a:spcAft>
                <a:spcPts val="0"/>
              </a:spcAft>
              <a:buClr>
                <a:srgbClr val="000000"/>
              </a:buClr>
              <a:buSzPts val="2200"/>
              <a:buChar char="-"/>
            </a:pPr>
            <a:r>
              <a:rPr b="0" lang="en-US" sz="2200"/>
              <a:t>Create Index and Search</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https://github.com/abhikbanerjee/Kubernetes_Exercise_Files/blob/master/AWS_ElasticSearch_Kubernetes.md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1" name="Shape 2181"/>
        <p:cNvGrpSpPr/>
        <p:nvPr/>
      </p:nvGrpSpPr>
      <p:grpSpPr>
        <a:xfrm>
          <a:off x="0" y="0"/>
          <a:ext cx="0" cy="0"/>
          <a:chOff x="0" y="0"/>
          <a:chExt cx="0" cy="0"/>
        </a:xfrm>
      </p:grpSpPr>
      <p:sp>
        <p:nvSpPr>
          <p:cNvPr id="2182" name="Google Shape;2182;p295"/>
          <p:cNvSpPr txBox="1"/>
          <p:nvPr>
            <p:ph type="title"/>
          </p:nvPr>
        </p:nvSpPr>
        <p:spPr>
          <a:xfrm>
            <a:off x="628650" y="1746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2183" name="Google Shape;2183;p295"/>
          <p:cNvSpPr txBox="1"/>
          <p:nvPr>
            <p:ph idx="1" type="body"/>
          </p:nvPr>
        </p:nvSpPr>
        <p:spPr>
          <a:xfrm>
            <a:off x="457200" y="1295425"/>
            <a:ext cx="70761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Jobs</a:t>
            </a:r>
            <a:r>
              <a:rPr i="0" lang="en-US" sz="2200" u="none" cap="none" strike="noStrike">
                <a:solidFill>
                  <a:schemeClr val="dk1"/>
                </a:solidFill>
              </a:rPr>
              <a:t> - </a:t>
            </a:r>
            <a:r>
              <a:rPr b="0" lang="en-US" sz="2200">
                <a:highlight>
                  <a:srgbClr val="FFFFFF"/>
                </a:highlight>
              </a:rPr>
              <a:t>Creates one or more pods and ensures that a specified number of them successfully terminate. As pods successfully complete, the </a:t>
            </a:r>
            <a:r>
              <a:rPr b="0" i="1" lang="en-US" sz="2200">
                <a:highlight>
                  <a:srgbClr val="FFFFFF"/>
                </a:highlight>
              </a:rPr>
              <a:t>job</a:t>
            </a:r>
            <a:r>
              <a:rPr b="0" lang="en-US" sz="2200">
                <a:highlight>
                  <a:srgbClr val="FFFFFF"/>
                </a:highlight>
              </a:rPr>
              <a:t> tracks the successful completions. When a specified number of successful completions is reached, the job itself is complete. Deleting a Job will cleanup the pods it created.</a:t>
            </a:r>
            <a:endParaRPr i="0" sz="2200" u="none" cap="none" strike="noStrike">
              <a:solidFill>
                <a:srgbClr val="000000"/>
              </a:solidFill>
            </a:endParaRPr>
          </a:p>
          <a:p>
            <a:pPr indent="0" lvl="0" marL="0" rtl="0" algn="l">
              <a:lnSpc>
                <a:spcPct val="100000"/>
              </a:lnSpc>
              <a:spcBef>
                <a:spcPts val="800"/>
              </a:spcBef>
              <a:spcAft>
                <a:spcPts val="0"/>
              </a:spcAft>
              <a:buClr>
                <a:schemeClr val="accent3"/>
              </a:buClr>
              <a:buSzPts val="1260"/>
              <a:buFont typeface="Noto Sans Symbols"/>
              <a:buNone/>
            </a:pPr>
            <a:r>
              <a:rPr lang="en-US" sz="2200"/>
              <a:t>Cron Job - </a:t>
            </a:r>
            <a:r>
              <a:rPr b="0" lang="en-US" sz="2200">
                <a:highlight>
                  <a:srgbClr val="FFFFFF"/>
                </a:highlight>
              </a:rPr>
              <a:t>A </a:t>
            </a:r>
            <a:r>
              <a:rPr b="0" i="1" lang="en-US" sz="2200">
                <a:highlight>
                  <a:srgbClr val="FFFFFF"/>
                </a:highlight>
              </a:rPr>
              <a:t>Cron Job</a:t>
            </a:r>
            <a:r>
              <a:rPr b="0" lang="en-US" sz="2200">
                <a:highlight>
                  <a:srgbClr val="FFFFFF"/>
                </a:highlight>
              </a:rPr>
              <a:t> creates </a:t>
            </a:r>
            <a:r>
              <a:rPr b="0" lang="en-US" sz="2200" u="sng">
                <a:solidFill>
                  <a:schemeClr val="hlink"/>
                </a:solidFill>
                <a:highlight>
                  <a:srgbClr val="FFFFFF"/>
                </a:highlight>
                <a:hlinkClick r:id="rId3"/>
              </a:rPr>
              <a:t>Jobs</a:t>
            </a:r>
            <a:r>
              <a:rPr b="0" lang="en-US" sz="2200">
                <a:highlight>
                  <a:srgbClr val="FFFFFF"/>
                </a:highlight>
              </a:rPr>
              <a:t> on a time-based schedule. One Cron Job object is like one line of a </a:t>
            </a:r>
            <a:r>
              <a:rPr b="0" i="1" lang="en-US" sz="2200">
                <a:highlight>
                  <a:srgbClr val="FFFFFF"/>
                </a:highlight>
              </a:rPr>
              <a:t>crontab</a:t>
            </a:r>
            <a:r>
              <a:rPr b="0" lang="en-US" sz="2200">
                <a:highlight>
                  <a:srgbClr val="FFFFFF"/>
                </a:highlight>
              </a:rPr>
              <a:t> (cron table) file. It runs a job periodically on a given schedule</a:t>
            </a:r>
            <a:endParaRPr b="0" sz="2200">
              <a:highlight>
                <a:srgbClr val="FFFFFF"/>
              </a:highlight>
            </a:endParaRPr>
          </a:p>
          <a:p>
            <a:pPr indent="0" lvl="0" marL="0" rtl="0" algn="l">
              <a:lnSpc>
                <a:spcPct val="100000"/>
              </a:lnSpc>
              <a:spcBef>
                <a:spcPts val="800"/>
              </a:spcBef>
              <a:spcAft>
                <a:spcPts val="0"/>
              </a:spcAft>
              <a:buClr>
                <a:schemeClr val="accent3"/>
              </a:buClr>
              <a:buSzPts val="1260"/>
              <a:buFont typeface="Noto Sans Symbols"/>
              <a:buNone/>
            </a:pPr>
            <a:r>
              <a:t/>
            </a:r>
            <a:endParaRPr sz="2200"/>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2184" name="Google Shape;2184;p295"/>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sp>
        <p:nvSpPr>
          <p:cNvPr id="2189" name="Google Shape;2189;p296"/>
          <p:cNvSpPr txBox="1"/>
          <p:nvPr>
            <p:ph type="title"/>
          </p:nvPr>
        </p:nvSpPr>
        <p:spPr>
          <a:xfrm>
            <a:off x="628650" y="222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2190" name="Google Shape;2190;p296"/>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191" name="Google Shape;2191;p296"/>
          <p:cNvPicPr preferRelativeResize="0"/>
          <p:nvPr/>
        </p:nvPicPr>
        <p:blipFill>
          <a:blip r:embed="rId3">
            <a:alphaModFix/>
          </a:blip>
          <a:stretch>
            <a:fillRect/>
          </a:stretch>
        </p:blipFill>
        <p:spPr>
          <a:xfrm>
            <a:off x="152400" y="915565"/>
            <a:ext cx="8839202" cy="2444019"/>
          </a:xfrm>
          <a:prstGeom prst="rect">
            <a:avLst/>
          </a:prstGeom>
          <a:noFill/>
          <a:ln>
            <a:noFill/>
          </a:ln>
        </p:spPr>
      </p:pic>
      <p:pic>
        <p:nvPicPr>
          <p:cNvPr id="2192" name="Google Shape;2192;p296"/>
          <p:cNvPicPr preferRelativeResize="0"/>
          <p:nvPr/>
        </p:nvPicPr>
        <p:blipFill>
          <a:blip r:embed="rId4">
            <a:alphaModFix/>
          </a:blip>
          <a:stretch>
            <a:fillRect/>
          </a:stretch>
        </p:blipFill>
        <p:spPr>
          <a:xfrm>
            <a:off x="2152650" y="3486576"/>
            <a:ext cx="4768849" cy="2692474"/>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7" name="Shape 2197"/>
        <p:cNvGrpSpPr/>
        <p:nvPr/>
      </p:nvGrpSpPr>
      <p:grpSpPr>
        <a:xfrm>
          <a:off x="0" y="0"/>
          <a:ext cx="0" cy="0"/>
          <a:chOff x="0" y="0"/>
          <a:chExt cx="0" cy="0"/>
        </a:xfrm>
      </p:grpSpPr>
      <p:sp>
        <p:nvSpPr>
          <p:cNvPr id="2198" name="Google Shape;2198;p297"/>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9 - Jobs and Cron jobs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199" name="Google Shape;2199;p297"/>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Job and check the logs</a:t>
            </a:r>
            <a:endParaRPr b="0" sz="2200"/>
          </a:p>
          <a:p>
            <a:pPr indent="-368300" lvl="0" marL="457200" rtl="0" algn="l">
              <a:spcBef>
                <a:spcPts val="0"/>
              </a:spcBef>
              <a:spcAft>
                <a:spcPts val="0"/>
              </a:spcAft>
              <a:buClr>
                <a:srgbClr val="000000"/>
              </a:buClr>
              <a:buSzPts val="2200"/>
              <a:buChar char="-"/>
            </a:pPr>
            <a:r>
              <a:rPr b="0" lang="en-US" sz="2200"/>
              <a:t>Create a Cron Job, </a:t>
            </a:r>
            <a:endParaRPr b="0" sz="2200"/>
          </a:p>
          <a:p>
            <a:pPr indent="-368300" lvl="0" marL="457200" rtl="0" algn="l">
              <a:spcBef>
                <a:spcPts val="0"/>
              </a:spcBef>
              <a:spcAft>
                <a:spcPts val="0"/>
              </a:spcAft>
              <a:buClr>
                <a:srgbClr val="000000"/>
              </a:buClr>
              <a:buSzPts val="2200"/>
              <a:buChar char="-"/>
            </a:pPr>
            <a:r>
              <a:rPr b="0" lang="en-US" sz="2200"/>
              <a:t>Edit the Cron Job</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https://github.com/abhikbanerjee/Kubernetes_Exercise_Files/blob/master/AWS_job_cronjob.md</a:t>
            </a:r>
            <a:r>
              <a:rPr lang="en-US" sz="2200"/>
              <a:t> </a:t>
            </a:r>
            <a:endParaRPr b="1" i="0" sz="2200" u="none" cap="none" strike="noStrike">
              <a:solidFill>
                <a:schemeClr val="dk1"/>
              </a:solidFill>
              <a:latin typeface="Calibri"/>
              <a:ea typeface="Calibri"/>
              <a:cs typeface="Calibri"/>
              <a:sym typeface="Calibri"/>
            </a:endParaRPr>
          </a:p>
        </p:txBody>
      </p:sp>
      <p:sp>
        <p:nvSpPr>
          <p:cNvPr id="2200" name="Google Shape;2200;p29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82"/>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cxnSp>
        <p:nvCxnSpPr>
          <p:cNvPr id="485" name="Google Shape;485;p82"/>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486" name="Google Shape;486;p82"/>
          <p:cNvPicPr preferRelativeResize="0"/>
          <p:nvPr/>
        </p:nvPicPr>
        <p:blipFill rotWithShape="1">
          <a:blip r:embed="rId3">
            <a:alphaModFix/>
          </a:blip>
          <a:srcRect b="0" l="0" r="0" t="0"/>
          <a:stretch/>
        </p:blipFill>
        <p:spPr>
          <a:xfrm>
            <a:off x="659632" y="1524000"/>
            <a:ext cx="7886700" cy="4485796"/>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sp>
        <p:nvSpPr>
          <p:cNvPr id="2205" name="Google Shape;2205;p298"/>
          <p:cNvSpPr txBox="1"/>
          <p:nvPr>
            <p:ph idx="1" type="body"/>
          </p:nvPr>
        </p:nvSpPr>
        <p:spPr>
          <a:xfrm>
            <a:off x="457200" y="609625"/>
            <a:ext cx="7076100" cy="33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Daemon</a:t>
            </a:r>
            <a:r>
              <a:rPr i="0" lang="en-US" sz="2200" u="none" cap="none" strike="noStrike">
                <a:solidFill>
                  <a:schemeClr val="dk1"/>
                </a:solidFill>
              </a:rPr>
              <a:t> Sets - </a:t>
            </a:r>
            <a:r>
              <a:rPr b="0" i="1" lang="en-US" sz="2200">
                <a:solidFill>
                  <a:srgbClr val="000000"/>
                </a:solidFill>
              </a:rPr>
              <a:t>This makes sure all nodes run the copy of a specific pod</a:t>
            </a:r>
            <a:r>
              <a:rPr i="0" lang="en-US" sz="2200" u="none" cap="none" strike="noStrike">
                <a:solidFill>
                  <a:srgbClr val="000000"/>
                </a:solidFill>
              </a:rPr>
              <a:t> . </a:t>
            </a:r>
            <a:r>
              <a:rPr b="0" lang="en-US" sz="2200">
                <a:solidFill>
                  <a:srgbClr val="000000"/>
                </a:solidFill>
                <a:highlight>
                  <a:srgbClr val="FFFFFF"/>
                </a:highlight>
              </a:rPr>
              <a:t>As nodes are added to the cluster, Pods are added to them. As nodes are removed from the cluster, those Pods are garbage collected. Deleting a DaemonSet will clean up the Pods it created.</a:t>
            </a:r>
            <a:endParaRPr b="0" sz="2200">
              <a:solidFill>
                <a:srgbClr val="000000"/>
              </a:solidFill>
              <a:highlight>
                <a:srgbClr val="FFFFFF"/>
              </a:highlight>
            </a:endParaRPr>
          </a:p>
          <a:p>
            <a:pPr indent="-368300" lvl="0" marL="457200" marR="0" rtl="0" algn="l">
              <a:lnSpc>
                <a:spcPct val="100000"/>
              </a:lnSpc>
              <a:spcBef>
                <a:spcPts val="800"/>
              </a:spcBef>
              <a:spcAft>
                <a:spcPts val="0"/>
              </a:spcAft>
              <a:buClr>
                <a:srgbClr val="000000"/>
              </a:buClr>
              <a:buSzPts val="2200"/>
              <a:buChar char="-"/>
            </a:pPr>
            <a:r>
              <a:rPr b="0" lang="en-US" sz="2200">
                <a:highlight>
                  <a:srgbClr val="FFFFFF"/>
                </a:highlight>
              </a:rPr>
              <a:t>running a cluster storage daemon, such as </a:t>
            </a:r>
            <a:r>
              <a:rPr lang="en-US" sz="2200">
                <a:solidFill>
                  <a:srgbClr val="303030"/>
                </a:solidFill>
                <a:highlight>
                  <a:srgbClr val="F7F7F7"/>
                </a:highlight>
              </a:rPr>
              <a:t>glusterd</a:t>
            </a:r>
            <a:r>
              <a:rPr b="0" lang="en-US" sz="2200">
                <a:highlight>
                  <a:srgbClr val="FFFFFF"/>
                </a:highlight>
              </a:rPr>
              <a:t>, </a:t>
            </a:r>
            <a:r>
              <a:rPr lang="en-US" sz="2200">
                <a:solidFill>
                  <a:srgbClr val="303030"/>
                </a:solidFill>
                <a:highlight>
                  <a:srgbClr val="F7F7F7"/>
                </a:highlight>
              </a:rPr>
              <a:t>ceph</a:t>
            </a:r>
            <a:r>
              <a:rPr b="0" lang="en-US" sz="2200">
                <a:highlight>
                  <a:srgbClr val="FFFFFF"/>
                </a:highlight>
              </a:rPr>
              <a:t>, on each node.</a:t>
            </a:r>
            <a:endParaRPr b="0" sz="2200">
              <a:highlight>
                <a:srgbClr val="FFFFFF"/>
              </a:highlight>
            </a:endParaRPr>
          </a:p>
          <a:p>
            <a:pPr indent="-368300" lvl="0" marL="457200" marR="0" rtl="0" algn="l">
              <a:lnSpc>
                <a:spcPct val="100000"/>
              </a:lnSpc>
              <a:spcBef>
                <a:spcPts val="0"/>
              </a:spcBef>
              <a:spcAft>
                <a:spcPts val="0"/>
              </a:spcAft>
              <a:buClr>
                <a:srgbClr val="000000"/>
              </a:buClr>
              <a:buSzPts val="2200"/>
              <a:buChar char="-"/>
            </a:pPr>
            <a:r>
              <a:rPr b="0" lang="en-US" sz="2200">
                <a:highlight>
                  <a:srgbClr val="FFFFFF"/>
                </a:highlight>
              </a:rPr>
              <a:t>running a logs collection daemon on every node, such as </a:t>
            </a:r>
            <a:r>
              <a:rPr lang="en-US" sz="2200">
                <a:solidFill>
                  <a:srgbClr val="303030"/>
                </a:solidFill>
                <a:highlight>
                  <a:srgbClr val="F7F7F7"/>
                </a:highlight>
              </a:rPr>
              <a:t>fluentd</a:t>
            </a:r>
            <a:r>
              <a:rPr b="0" lang="en-US" sz="2200">
                <a:highlight>
                  <a:srgbClr val="FFFFFF"/>
                </a:highlight>
              </a:rPr>
              <a:t> or </a:t>
            </a:r>
            <a:r>
              <a:rPr lang="en-US" sz="2200">
                <a:solidFill>
                  <a:srgbClr val="303030"/>
                </a:solidFill>
                <a:highlight>
                  <a:srgbClr val="F7F7F7"/>
                </a:highlight>
              </a:rPr>
              <a:t>logstash</a:t>
            </a:r>
            <a:r>
              <a:rPr b="0" lang="en-US" sz="2200">
                <a:highlight>
                  <a:srgbClr val="FFFFFF"/>
                </a:highlight>
              </a:rPr>
              <a:t>.</a:t>
            </a:r>
            <a:endParaRPr b="0" sz="2200">
              <a:highlight>
                <a:srgbClr val="FFFFFF"/>
              </a:highlight>
            </a:endParaRPr>
          </a:p>
          <a:p>
            <a:pPr indent="0" lvl="0" marL="0" marR="0" rtl="0" algn="l">
              <a:lnSpc>
                <a:spcPct val="100000"/>
              </a:lnSpc>
              <a:spcBef>
                <a:spcPts val="800"/>
              </a:spcBef>
              <a:spcAft>
                <a:spcPts val="0"/>
              </a:spcAft>
              <a:buClr>
                <a:schemeClr val="accent3"/>
              </a:buClr>
              <a:buSzPts val="1260"/>
              <a:buFont typeface="Noto Sans Symbols"/>
              <a:buNone/>
            </a:pPr>
            <a:r>
              <a:t/>
            </a:r>
            <a:endParaRPr b="0" sz="2200">
              <a:solidFill>
                <a:srgbClr val="000000"/>
              </a:solidFill>
              <a:highlight>
                <a:srgbClr val="FFFFFF"/>
              </a:highlight>
            </a:endParaRPr>
          </a:p>
          <a:p>
            <a:pPr indent="0" lvl="0" marL="0" marR="0" rtl="0" algn="l">
              <a:lnSpc>
                <a:spcPct val="100000"/>
              </a:lnSpc>
              <a:spcBef>
                <a:spcPts val="600"/>
              </a:spcBef>
              <a:spcAft>
                <a:spcPts val="0"/>
              </a:spcAft>
              <a:buClr>
                <a:schemeClr val="accent3"/>
              </a:buClr>
              <a:buSzPts val="1800"/>
              <a:buFont typeface="Noto Sans Symbols"/>
              <a:buNone/>
            </a:pPr>
            <a:r>
              <a:t/>
            </a:r>
            <a:endParaRPr b="0" i="0" sz="2200" u="none" cap="none" strike="noStrike">
              <a:solidFill>
                <a:schemeClr val="dk1"/>
              </a:solidFill>
            </a:endParaRPr>
          </a:p>
        </p:txBody>
      </p:sp>
      <p:sp>
        <p:nvSpPr>
          <p:cNvPr id="2206" name="Google Shape;2206;p298"/>
          <p:cNvSpPr txBox="1"/>
          <p:nvPr>
            <p:ph type="title"/>
          </p:nvPr>
        </p:nvSpPr>
        <p:spPr>
          <a:xfrm>
            <a:off x="628650" y="-117696"/>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Daemon</a:t>
            </a:r>
            <a:r>
              <a:rPr b="1" i="0" lang="en-US" sz="3600" u="none" cap="none" strike="noStrike">
                <a:solidFill>
                  <a:srgbClr val="000000"/>
                </a:solidFill>
                <a:latin typeface="Calibri"/>
                <a:ea typeface="Calibri"/>
                <a:cs typeface="Calibri"/>
                <a:sym typeface="Calibri"/>
              </a:rPr>
              <a:t> Sets</a:t>
            </a:r>
            <a:endParaRPr b="1" i="0" sz="3600" u="none" cap="none" strike="noStrike">
              <a:solidFill>
                <a:srgbClr val="000000"/>
              </a:solidFill>
              <a:latin typeface="Calibri"/>
              <a:ea typeface="Calibri"/>
              <a:cs typeface="Calibri"/>
              <a:sym typeface="Calibri"/>
            </a:endParaRPr>
          </a:p>
        </p:txBody>
      </p:sp>
      <p:sp>
        <p:nvSpPr>
          <p:cNvPr id="2207" name="Google Shape;2207;p298"/>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08" name="Google Shape;2208;p298"/>
          <p:cNvPicPr preferRelativeResize="0"/>
          <p:nvPr/>
        </p:nvPicPr>
        <p:blipFill>
          <a:blip r:embed="rId3">
            <a:alphaModFix/>
          </a:blip>
          <a:stretch>
            <a:fillRect/>
          </a:stretch>
        </p:blipFill>
        <p:spPr>
          <a:xfrm>
            <a:off x="5634575" y="3533675"/>
            <a:ext cx="3275777" cy="2706251"/>
          </a:xfrm>
          <a:prstGeom prst="rect">
            <a:avLst/>
          </a:prstGeom>
          <a:noFill/>
          <a:ln>
            <a:noFill/>
          </a:ln>
        </p:spPr>
      </p:pic>
      <p:sp>
        <p:nvSpPr>
          <p:cNvPr id="2209" name="Google Shape;2209;p29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https://kubernetes.io/docs/concepts/workloads/controllers/daemonset/</a:t>
            </a:r>
            <a:endParaRPr sz="900"/>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4" name="Shape 2214"/>
        <p:cNvGrpSpPr/>
        <p:nvPr/>
      </p:nvGrpSpPr>
      <p:grpSpPr>
        <a:xfrm>
          <a:off x="0" y="0"/>
          <a:ext cx="0" cy="0"/>
          <a:chOff x="0" y="0"/>
          <a:chExt cx="0" cy="0"/>
        </a:xfrm>
      </p:grpSpPr>
      <p:sp>
        <p:nvSpPr>
          <p:cNvPr id="2215" name="Google Shape;2215;p299"/>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10 - DaemonSets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216" name="Google Shape;2216;p299"/>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DaemonSet</a:t>
            </a:r>
            <a:endParaRPr b="0" sz="2200"/>
          </a:p>
          <a:p>
            <a:pPr indent="-368300" lvl="0" marL="457200" rtl="0" algn="l">
              <a:spcBef>
                <a:spcPts val="0"/>
              </a:spcBef>
              <a:spcAft>
                <a:spcPts val="0"/>
              </a:spcAft>
              <a:buClr>
                <a:srgbClr val="000000"/>
              </a:buClr>
              <a:buSzPts val="2200"/>
              <a:buChar char="-"/>
            </a:pPr>
            <a:r>
              <a:rPr b="0" lang="en-US" sz="2200"/>
              <a:t>Check the Pods, and nodes</a:t>
            </a:r>
            <a:endParaRPr b="0" sz="2200"/>
          </a:p>
          <a:p>
            <a:pPr indent="-368300" lvl="0" marL="457200" rtl="0" algn="l">
              <a:spcBef>
                <a:spcPts val="0"/>
              </a:spcBef>
              <a:spcAft>
                <a:spcPts val="0"/>
              </a:spcAft>
              <a:buClr>
                <a:srgbClr val="000000"/>
              </a:buClr>
              <a:buSzPts val="2200"/>
              <a:buChar char="-"/>
            </a:pPr>
            <a:r>
              <a:rPr b="0" lang="en-US" sz="2200"/>
              <a:t>See on creating different labels, how it schedules the daemonsets and pods</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https://github.com/abhikbanerjee/Kubernetes_Exercise_Files/blob/master/AWS_Daemonset.md</a:t>
            </a:r>
            <a:r>
              <a:rPr lang="en-US" sz="2200"/>
              <a:t> </a:t>
            </a:r>
            <a:endParaRPr b="1" i="0" sz="2200" u="none" cap="none" strike="noStrike">
              <a:solidFill>
                <a:schemeClr val="dk1"/>
              </a:solidFill>
              <a:latin typeface="Calibri"/>
              <a:ea typeface="Calibri"/>
              <a:cs typeface="Calibri"/>
              <a:sym typeface="Calibri"/>
            </a:endParaRPr>
          </a:p>
        </p:txBody>
      </p:sp>
      <p:sp>
        <p:nvSpPr>
          <p:cNvPr id="2217" name="Google Shape;2217;p299"/>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1" name="Shape 2221"/>
        <p:cNvGrpSpPr/>
        <p:nvPr/>
      </p:nvGrpSpPr>
      <p:grpSpPr>
        <a:xfrm>
          <a:off x="0" y="0"/>
          <a:ext cx="0" cy="0"/>
          <a:chOff x="0" y="0"/>
          <a:chExt cx="0" cy="0"/>
        </a:xfrm>
      </p:grpSpPr>
      <p:sp>
        <p:nvSpPr>
          <p:cNvPr id="2222" name="Google Shape;2222;p300"/>
          <p:cNvSpPr txBox="1"/>
          <p:nvPr>
            <p:ph idx="1" type="body"/>
          </p:nvPr>
        </p:nvSpPr>
        <p:spPr>
          <a:xfrm>
            <a:off x="457200" y="1066825"/>
            <a:ext cx="80580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b="1" i="0" lang="en-US" sz="2200" u="none" cap="none" strike="noStrike">
                <a:solidFill>
                  <a:schemeClr val="dk1"/>
                </a:solidFill>
                <a:latin typeface="Calibri"/>
                <a:ea typeface="Calibri"/>
                <a:cs typeface="Calibri"/>
                <a:sym typeface="Calibri"/>
              </a:rPr>
              <a:t>Stateful Sets </a:t>
            </a:r>
            <a:r>
              <a:rPr b="0" i="0" lang="en-US" sz="2200" u="none" cap="none" strike="noStrike">
                <a:solidFill>
                  <a:schemeClr val="dk1"/>
                </a:solidFill>
                <a:latin typeface="Calibri"/>
                <a:ea typeface="Calibri"/>
                <a:cs typeface="Calibri"/>
                <a:sym typeface="Calibri"/>
              </a:rPr>
              <a:t>manage the deployment and scaling of a set of Pods, and provides </a:t>
            </a:r>
            <a:r>
              <a:rPr b="0" i="0" lang="en-US" sz="2200" u="sng" cap="none" strike="noStrike">
                <a:solidFill>
                  <a:schemeClr val="dk1"/>
                </a:solidFill>
                <a:latin typeface="Calibri"/>
                <a:ea typeface="Calibri"/>
                <a:cs typeface="Calibri"/>
                <a:sym typeface="Calibri"/>
              </a:rPr>
              <a:t>guarantees</a:t>
            </a:r>
            <a:r>
              <a:rPr b="0" i="0" lang="en-US" sz="2200" u="none" cap="none" strike="noStrike">
                <a:solidFill>
                  <a:schemeClr val="dk1"/>
                </a:solidFill>
                <a:latin typeface="Calibri"/>
                <a:ea typeface="Calibri"/>
                <a:cs typeface="Calibri"/>
                <a:sym typeface="Calibri"/>
              </a:rPr>
              <a:t> about the </a:t>
            </a:r>
            <a:r>
              <a:rPr b="0" i="0" lang="en-US" sz="2200" u="sng" cap="none" strike="noStrike">
                <a:solidFill>
                  <a:schemeClr val="dk1"/>
                </a:solidFill>
                <a:latin typeface="Calibri"/>
                <a:ea typeface="Calibri"/>
                <a:cs typeface="Calibri"/>
                <a:sym typeface="Calibri"/>
              </a:rPr>
              <a:t>ordering</a:t>
            </a:r>
            <a:r>
              <a:rPr b="0" i="0" lang="en-US" sz="2200" u="none" cap="none" strike="noStrike">
                <a:solidFill>
                  <a:schemeClr val="dk1"/>
                </a:solidFill>
                <a:latin typeface="Calibri"/>
                <a:ea typeface="Calibri"/>
                <a:cs typeface="Calibri"/>
                <a:sym typeface="Calibri"/>
              </a:rPr>
              <a:t> and </a:t>
            </a:r>
            <a:r>
              <a:rPr b="0" i="0" lang="en-US" sz="2200" u="sng" cap="none" strike="noStrike">
                <a:solidFill>
                  <a:schemeClr val="dk1"/>
                </a:solidFill>
                <a:latin typeface="Calibri"/>
                <a:ea typeface="Calibri"/>
                <a:cs typeface="Calibri"/>
                <a:sym typeface="Calibri"/>
              </a:rPr>
              <a:t>uniqueness </a:t>
            </a:r>
            <a:r>
              <a:rPr b="0" i="0" lang="en-US" sz="2200" u="none" cap="none" strike="noStrike">
                <a:solidFill>
                  <a:schemeClr val="dk1"/>
                </a:solidFill>
                <a:latin typeface="Calibri"/>
                <a:ea typeface="Calibri"/>
                <a:cs typeface="Calibri"/>
                <a:sym typeface="Calibri"/>
              </a:rPr>
              <a:t>of these Pods.</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Like a Deployment, a </a:t>
            </a:r>
            <a:r>
              <a:rPr b="1" i="0" lang="en-US" sz="2200" u="none" cap="none" strike="noStrike">
                <a:solidFill>
                  <a:schemeClr val="dk1"/>
                </a:solidFill>
                <a:latin typeface="Calibri"/>
                <a:ea typeface="Calibri"/>
                <a:cs typeface="Calibri"/>
                <a:sym typeface="Calibri"/>
              </a:rPr>
              <a:t>Stateful Set</a:t>
            </a:r>
            <a:r>
              <a:rPr b="0" i="0" lang="en-US" sz="2200" u="none" cap="none" strike="noStrike">
                <a:solidFill>
                  <a:schemeClr val="dk1"/>
                </a:solidFill>
                <a:latin typeface="Calibri"/>
                <a:ea typeface="Calibri"/>
                <a:cs typeface="Calibri"/>
                <a:sym typeface="Calibri"/>
              </a:rPr>
              <a:t> manages Pods that are based on an identical container spec. Unlike a Deployment, a StatefulSet </a:t>
            </a:r>
            <a:r>
              <a:rPr b="0" i="0" lang="en-US" sz="2200" u="sng" cap="none" strike="noStrike">
                <a:solidFill>
                  <a:schemeClr val="dk1"/>
                </a:solidFill>
                <a:latin typeface="Calibri"/>
                <a:ea typeface="Calibri"/>
                <a:cs typeface="Calibri"/>
                <a:sym typeface="Calibri"/>
              </a:rPr>
              <a:t>maintains </a:t>
            </a:r>
            <a:r>
              <a:rPr b="0" i="0" lang="en-US" sz="2200" u="none" cap="none" strike="noStrike">
                <a:solidFill>
                  <a:schemeClr val="dk1"/>
                </a:solidFill>
                <a:latin typeface="Calibri"/>
                <a:ea typeface="Calibri"/>
                <a:cs typeface="Calibri"/>
                <a:sym typeface="Calibri"/>
              </a:rPr>
              <a:t>a </a:t>
            </a:r>
            <a:r>
              <a:rPr b="0" i="0" lang="en-US" sz="2200" u="sng" cap="none" strike="noStrike">
                <a:solidFill>
                  <a:schemeClr val="dk1"/>
                </a:solidFill>
                <a:latin typeface="Calibri"/>
                <a:ea typeface="Calibri"/>
                <a:cs typeface="Calibri"/>
                <a:sym typeface="Calibri"/>
              </a:rPr>
              <a:t>sticky identity</a:t>
            </a:r>
            <a:r>
              <a:rPr b="0" i="0" lang="en-US" sz="2200" u="none" cap="none" strike="noStrike">
                <a:solidFill>
                  <a:schemeClr val="dk1"/>
                </a:solidFill>
                <a:latin typeface="Calibri"/>
                <a:ea typeface="Calibri"/>
                <a:cs typeface="Calibri"/>
                <a:sym typeface="Calibri"/>
              </a:rPr>
              <a:t> for each of their Pods. These pods are created from the same spec, but are not interchangeable: each has a </a:t>
            </a:r>
            <a:r>
              <a:rPr b="0" i="0" lang="en-US" sz="2200" u="sng" cap="none" strike="noStrike">
                <a:solidFill>
                  <a:schemeClr val="dk1"/>
                </a:solidFill>
                <a:latin typeface="Calibri"/>
                <a:ea typeface="Calibri"/>
                <a:cs typeface="Calibri"/>
                <a:sym typeface="Calibri"/>
              </a:rPr>
              <a:t>persistent identifier</a:t>
            </a:r>
            <a:r>
              <a:rPr b="0" i="0" lang="en-US" sz="2200" u="none" cap="none" strike="noStrike">
                <a:solidFill>
                  <a:schemeClr val="dk1"/>
                </a:solidFill>
                <a:latin typeface="Calibri"/>
                <a:ea typeface="Calibri"/>
                <a:cs typeface="Calibri"/>
                <a:sym typeface="Calibri"/>
              </a:rPr>
              <a:t> that it maintains across any rescheduling.</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A StatefulSet operates under the same pattern as any other Controller. You define your desired state in a StatefulSet object, and the StatefulSet controller makes any necessary updates to get there from the current state.</a:t>
            </a:r>
            <a:endParaRPr b="0" i="0" sz="2200" u="none" cap="none" strike="noStrike">
              <a:solidFill>
                <a:schemeClr val="dk1"/>
              </a:solidFill>
              <a:latin typeface="Calibri"/>
              <a:ea typeface="Calibri"/>
              <a:cs typeface="Calibri"/>
              <a:sym typeface="Calibri"/>
            </a:endParaRPr>
          </a:p>
          <a:p>
            <a:pPr indent="0" lvl="0" marL="0" marR="0" rtl="0" algn="l">
              <a:lnSpc>
                <a:spcPct val="175000"/>
              </a:lnSpc>
              <a:spcBef>
                <a:spcPts val="800"/>
              </a:spcBef>
              <a:spcAft>
                <a:spcPts val="0"/>
              </a:spcAft>
              <a:buClr>
                <a:schemeClr val="dk1"/>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2223" name="Google Shape;2223;p300"/>
          <p:cNvSpPr txBox="1"/>
          <p:nvPr>
            <p:ph type="title"/>
          </p:nvPr>
        </p:nvSpPr>
        <p:spPr>
          <a:xfrm>
            <a:off x="6286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2224" name="Google Shape;2224;p300"/>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9" name="Shape 2229"/>
        <p:cNvGrpSpPr/>
        <p:nvPr/>
      </p:nvGrpSpPr>
      <p:grpSpPr>
        <a:xfrm>
          <a:off x="0" y="0"/>
          <a:ext cx="0" cy="0"/>
          <a:chOff x="0" y="0"/>
          <a:chExt cx="0" cy="0"/>
        </a:xfrm>
      </p:grpSpPr>
      <p:sp>
        <p:nvSpPr>
          <p:cNvPr id="2230" name="Google Shape;2230;p301"/>
          <p:cNvSpPr txBox="1"/>
          <p:nvPr>
            <p:ph type="title"/>
          </p:nvPr>
        </p:nvSpPr>
        <p:spPr>
          <a:xfrm>
            <a:off x="628650" y="-8572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2231" name="Google Shape;2231;p301"/>
          <p:cNvSpPr txBox="1"/>
          <p:nvPr>
            <p:ph idx="1" type="body"/>
          </p:nvPr>
        </p:nvSpPr>
        <p:spPr>
          <a:xfrm>
            <a:off x="457200" y="791625"/>
            <a:ext cx="5257800" cy="46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StatefulSets are valuable for applications that require one or more of the following: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150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unique network identifiers.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persistent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deployment and scaling.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deletion and termination.</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automated rolling updates.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2300"/>
              </a:spcBef>
              <a:spcAft>
                <a:spcPts val="0"/>
              </a:spcAft>
              <a:buClr>
                <a:schemeClr val="accent3"/>
              </a:buClr>
              <a:buSzPts val="1800"/>
              <a:buFont typeface="Noto Sans Symbols"/>
              <a:buNone/>
            </a:pPr>
            <a:r>
              <a:t/>
            </a:r>
            <a:endParaRPr b="0" i="0" sz="2200" u="none" cap="none" strike="noStrike">
              <a:solidFill>
                <a:schemeClr val="dk1"/>
              </a:solidFill>
              <a:latin typeface="Calibri"/>
              <a:ea typeface="Calibri"/>
              <a:cs typeface="Calibri"/>
              <a:sym typeface="Calibri"/>
            </a:endParaRPr>
          </a:p>
        </p:txBody>
      </p:sp>
      <p:sp>
        <p:nvSpPr>
          <p:cNvPr id="2232" name="Google Shape;2232;p301"/>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33" name="Google Shape;2233;p301"/>
          <p:cNvPicPr preferRelativeResize="0"/>
          <p:nvPr/>
        </p:nvPicPr>
        <p:blipFill rotWithShape="1">
          <a:blip r:embed="rId3">
            <a:alphaModFix/>
          </a:blip>
          <a:srcRect b="-9373" l="-8951" r="-2667" t="0"/>
          <a:stretch/>
        </p:blipFill>
        <p:spPr>
          <a:xfrm>
            <a:off x="5334000" y="910250"/>
            <a:ext cx="3690376" cy="4519074"/>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8" name="Shape 2238"/>
        <p:cNvGrpSpPr/>
        <p:nvPr/>
      </p:nvGrpSpPr>
      <p:grpSpPr>
        <a:xfrm>
          <a:off x="0" y="0"/>
          <a:ext cx="0" cy="0"/>
          <a:chOff x="0" y="0"/>
          <a:chExt cx="0" cy="0"/>
        </a:xfrm>
      </p:grpSpPr>
      <p:sp>
        <p:nvSpPr>
          <p:cNvPr id="2239" name="Google Shape;2239;p302"/>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11 - Stateful 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240" name="Google Shape;2240;p302"/>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Stateful Sets</a:t>
            </a:r>
            <a:endParaRPr b="0" sz="2200"/>
          </a:p>
          <a:p>
            <a:pPr indent="-368300" lvl="0" marL="457200" rtl="0" algn="l">
              <a:spcBef>
                <a:spcPts val="0"/>
              </a:spcBef>
              <a:spcAft>
                <a:spcPts val="0"/>
              </a:spcAft>
              <a:buClr>
                <a:srgbClr val="000000"/>
              </a:buClr>
              <a:buSzPts val="2200"/>
              <a:buChar char="-"/>
            </a:pPr>
            <a:r>
              <a:rPr b="0" lang="en-US" sz="2200"/>
              <a:t>use Zookeeper to demonstrate that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https://github.com/abhikbanerjee/Kubernetes_Exercise_Files/blob/master/AWS_statefulsets.md</a:t>
            </a:r>
            <a:r>
              <a:rPr lang="en-US" sz="2200"/>
              <a:t> </a:t>
            </a:r>
            <a:endParaRPr b="1" i="0" sz="2200" u="none" cap="none" strike="noStrike">
              <a:solidFill>
                <a:schemeClr val="dk1"/>
              </a:solidFill>
              <a:latin typeface="Calibri"/>
              <a:ea typeface="Calibri"/>
              <a:cs typeface="Calibri"/>
              <a:sym typeface="Calibri"/>
            </a:endParaRPr>
          </a:p>
        </p:txBody>
      </p:sp>
      <p:sp>
        <p:nvSpPr>
          <p:cNvPr id="2241" name="Google Shape;2241;p302"/>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5" name="Shape 2245"/>
        <p:cNvGrpSpPr/>
        <p:nvPr/>
      </p:nvGrpSpPr>
      <p:grpSpPr>
        <a:xfrm>
          <a:off x="0" y="0"/>
          <a:ext cx="0" cy="0"/>
          <a:chOff x="0" y="0"/>
          <a:chExt cx="0" cy="0"/>
        </a:xfrm>
      </p:grpSpPr>
      <p:sp>
        <p:nvSpPr>
          <p:cNvPr id="2246" name="Google Shape;2246;p303"/>
          <p:cNvSpPr txBox="1"/>
          <p:nvPr>
            <p:ph type="title"/>
          </p:nvPr>
        </p:nvSpPr>
        <p:spPr>
          <a:xfrm>
            <a:off x="492826" y="242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sp>
        <p:nvSpPr>
          <p:cNvPr id="2247" name="Google Shape;2247;p303"/>
          <p:cNvSpPr txBox="1"/>
          <p:nvPr>
            <p:ph idx="1" type="body"/>
          </p:nvPr>
        </p:nvSpPr>
        <p:spPr>
          <a:xfrm>
            <a:off x="457200" y="830325"/>
            <a:ext cx="8229600" cy="28632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Resources are segmented within namespaces</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Sandbox per developer for example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will route dns to default (own) namespace</a:t>
            </a:r>
            <a:endParaRPr b="0"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same app could run independently in different namespaces</a:t>
            </a:r>
            <a:endParaRPr b="0" i="0" sz="2200" u="none" cap="none" strike="noStrike">
              <a:solidFill>
                <a:schemeClr val="dk1"/>
              </a:solidFill>
              <a:latin typeface="Calibri"/>
              <a:ea typeface="Calibri"/>
              <a:cs typeface="Calibri"/>
              <a:sym typeface="Calibri"/>
            </a:endParaRPr>
          </a:p>
          <a:p>
            <a:pPr indent="-482600" lvl="0" marL="457200" rtl="0" algn="l">
              <a:lnSpc>
                <a:spcPct val="100000"/>
              </a:lnSpc>
              <a:spcBef>
                <a:spcPts val="0"/>
              </a:spcBef>
              <a:spcAft>
                <a:spcPts val="0"/>
              </a:spcAft>
              <a:buClr>
                <a:srgbClr val="000000"/>
              </a:buClr>
              <a:buSzPts val="2200"/>
              <a:buFont typeface="Noto Sans Symbols"/>
              <a:buChar char="▪"/>
            </a:pPr>
            <a:r>
              <a:rPr b="0" lang="en-US" sz="2200"/>
              <a:t>Namespaces create an excellent mechanism to subdivide resources and provide isolation. This enables using a cluster for multiple projects or multiple teams </a:t>
            </a:r>
            <a:endParaRPr b="0" sz="2200"/>
          </a:p>
        </p:txBody>
      </p:sp>
      <p:sp>
        <p:nvSpPr>
          <p:cNvPr id="2248" name="Google Shape;2248;p303"/>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49" name="Google Shape;2249;p303"/>
          <p:cNvPicPr preferRelativeResize="0"/>
          <p:nvPr/>
        </p:nvPicPr>
        <p:blipFill rotWithShape="1">
          <a:blip r:embed="rId3">
            <a:alphaModFix/>
          </a:blip>
          <a:srcRect b="0" l="0" r="0" t="0"/>
          <a:stretch/>
        </p:blipFill>
        <p:spPr>
          <a:xfrm>
            <a:off x="1588698" y="4009612"/>
            <a:ext cx="5694955" cy="2267121"/>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4" name="Shape 2254"/>
        <p:cNvGrpSpPr/>
        <p:nvPr/>
      </p:nvGrpSpPr>
      <p:grpSpPr>
        <a:xfrm>
          <a:off x="0" y="0"/>
          <a:ext cx="0" cy="0"/>
          <a:chOff x="0" y="0"/>
          <a:chExt cx="0" cy="0"/>
        </a:xfrm>
      </p:grpSpPr>
      <p:sp>
        <p:nvSpPr>
          <p:cNvPr id="2255" name="Google Shape;2255;p304"/>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pic>
        <p:nvPicPr>
          <p:cNvPr id="2256" name="Google Shape;2256;p304"/>
          <p:cNvPicPr preferRelativeResize="0"/>
          <p:nvPr/>
        </p:nvPicPr>
        <p:blipFill rotWithShape="1">
          <a:blip r:embed="rId3">
            <a:alphaModFix/>
          </a:blip>
          <a:srcRect b="0" l="0" r="0" t="0"/>
          <a:stretch/>
        </p:blipFill>
        <p:spPr>
          <a:xfrm>
            <a:off x="0" y="3657600"/>
            <a:ext cx="9144000" cy="2226416"/>
          </a:xfrm>
          <a:prstGeom prst="rect">
            <a:avLst/>
          </a:prstGeom>
          <a:noFill/>
          <a:ln>
            <a:noFill/>
          </a:ln>
        </p:spPr>
      </p:pic>
      <p:sp>
        <p:nvSpPr>
          <p:cNvPr id="2257" name="Google Shape;2257;p304"/>
          <p:cNvSpPr txBox="1"/>
          <p:nvPr/>
        </p:nvSpPr>
        <p:spPr>
          <a:xfrm>
            <a:off x="645575" y="878425"/>
            <a:ext cx="8255100" cy="2180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po,deploy,svc,rs --all-namespaces</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create -f simple_pod.yaml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 -n abhik_namespace</a:t>
            </a:r>
            <a:endParaRPr sz="2200">
              <a:solidFill>
                <a:srgbClr val="FF0000"/>
              </a:solidFill>
              <a:latin typeface="Calibri"/>
              <a:ea typeface="Calibri"/>
              <a:cs typeface="Calibri"/>
              <a:sym typeface="Calibri"/>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2" name="Shape 2262"/>
        <p:cNvGrpSpPr/>
        <p:nvPr/>
      </p:nvGrpSpPr>
      <p:grpSpPr>
        <a:xfrm>
          <a:off x="0" y="0"/>
          <a:ext cx="0" cy="0"/>
          <a:chOff x="0" y="0"/>
          <a:chExt cx="0" cy="0"/>
        </a:xfrm>
      </p:grpSpPr>
      <p:sp>
        <p:nvSpPr>
          <p:cNvPr id="2263" name="Google Shape;2263;p305"/>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12 - Namespace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264" name="Google Shape;2264;p305"/>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namespace</a:t>
            </a:r>
            <a:endParaRPr b="0" sz="2200"/>
          </a:p>
          <a:p>
            <a:pPr indent="-368300" lvl="0" marL="457200" rtl="0" algn="l">
              <a:spcBef>
                <a:spcPts val="0"/>
              </a:spcBef>
              <a:spcAft>
                <a:spcPts val="0"/>
              </a:spcAft>
              <a:buClr>
                <a:srgbClr val="000000"/>
              </a:buClr>
              <a:buSzPts val="2200"/>
              <a:buChar char="-"/>
            </a:pPr>
            <a:r>
              <a:rPr b="0" lang="en-US" sz="2200"/>
              <a:t>check various objects in different namespaces</a:t>
            </a:r>
            <a:endParaRPr b="0" sz="2200"/>
          </a:p>
          <a:p>
            <a:pPr indent="-368300" lvl="0" marL="457200" rtl="0" algn="l">
              <a:spcBef>
                <a:spcPts val="0"/>
              </a:spcBef>
              <a:spcAft>
                <a:spcPts val="0"/>
              </a:spcAft>
              <a:buClr>
                <a:srgbClr val="000000"/>
              </a:buClr>
              <a:buSzPts val="2200"/>
              <a:buChar char="-"/>
            </a:pPr>
            <a:r>
              <a:rPr b="0" lang="en-US" sz="2200"/>
              <a:t>Can create or delete objects from a specific namespace</a:t>
            </a:r>
            <a:endParaRPr b="0" sz="2200"/>
          </a:p>
          <a:p>
            <a:pPr indent="0" lvl="0" marL="0" rtl="0" algn="l">
              <a:spcBef>
                <a:spcPts val="640"/>
              </a:spcBef>
              <a:spcAft>
                <a:spcPts val="0"/>
              </a:spcAft>
              <a:buNone/>
            </a:pPr>
            <a:r>
              <a:rPr b="0" lang="en-US" sz="2200"/>
              <a:t>Can use previous examples</a:t>
            </a:r>
            <a:endParaRPr b="0" sz="2200"/>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po,deploy,svc,rs --all-namespaces</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create -f simple_pod.yaml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api-resources --namespaced=false (shows resources which don’t fall under a namespace)</a:t>
            </a:r>
            <a:endParaRPr b="0" sz="2200">
              <a:solidFill>
                <a:srgbClr val="FF0000"/>
              </a:solidFill>
            </a:endParaRPr>
          </a:p>
          <a:p>
            <a:pPr indent="0" lvl="0" marL="0" rtl="0" algn="l">
              <a:lnSpc>
                <a:spcPct val="100000"/>
              </a:lnSpc>
              <a:spcBef>
                <a:spcPts val="0"/>
              </a:spcBef>
              <a:spcAft>
                <a:spcPts val="0"/>
              </a:spcAft>
              <a:buNone/>
            </a:pPr>
            <a:r>
              <a:t/>
            </a:r>
            <a:endParaRPr b="0" sz="2200">
              <a:solidFill>
                <a:srgbClr val="FF0000"/>
              </a:solidFill>
            </a:endParaRPr>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9" name="Shape 2269"/>
        <p:cNvGrpSpPr/>
        <p:nvPr/>
      </p:nvGrpSpPr>
      <p:grpSpPr>
        <a:xfrm>
          <a:off x="0" y="0"/>
          <a:ext cx="0" cy="0"/>
          <a:chOff x="0" y="0"/>
          <a:chExt cx="0" cy="0"/>
        </a:xfrm>
      </p:grpSpPr>
      <p:sp>
        <p:nvSpPr>
          <p:cNvPr id="2270" name="Google Shape;2270;p306"/>
          <p:cNvSpPr txBox="1"/>
          <p:nvPr>
            <p:ph type="title"/>
          </p:nvPr>
        </p:nvSpPr>
        <p:spPr>
          <a:xfrm>
            <a:off x="492826" y="3290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
        <p:nvSpPr>
          <p:cNvPr id="2271" name="Google Shape;2271;p306"/>
          <p:cNvSpPr txBox="1"/>
          <p:nvPr>
            <p:ph idx="1" type="body"/>
          </p:nvPr>
        </p:nvSpPr>
        <p:spPr>
          <a:xfrm>
            <a:off x="475026" y="1916000"/>
            <a:ext cx="5822100" cy="42711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According to </a:t>
            </a:r>
            <a:r>
              <a:rPr b="0" i="0" lang="en-US" sz="2200" u="sng" cap="none" strike="noStrike">
                <a:solidFill>
                  <a:schemeClr val="hlink"/>
                </a:solidFill>
                <a:latin typeface="Calibri"/>
                <a:ea typeface="Calibri"/>
                <a:cs typeface="Calibri"/>
                <a:sym typeface="Calibri"/>
                <a:hlinkClick r:id="rId3"/>
              </a:rPr>
              <a:t>12-factor</a:t>
            </a:r>
            <a:r>
              <a:rPr b="0" i="0" lang="en-US" sz="2200" u="none" cap="none" strike="noStrike">
                <a:solidFill>
                  <a:schemeClr val="dk1"/>
                </a:solidFill>
                <a:latin typeface="Calibri"/>
                <a:ea typeface="Calibri"/>
                <a:cs typeface="Calibri"/>
                <a:sym typeface="Calibri"/>
              </a:rPr>
              <a:t> configuration comes from the environment</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Config is everything that is likely to vary between deployments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by pods and the underlying Kubelet when pulling images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Secrets belong to a specific Kubernetes Namespace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 size cannot exceed 1MB</a:t>
            </a:r>
            <a:endParaRPr b="1" i="0" sz="2200" u="none" cap="none" strike="noStrike">
              <a:solidFill>
                <a:schemeClr val="dk1"/>
              </a:solidFill>
              <a:latin typeface="Calibri"/>
              <a:ea typeface="Calibri"/>
              <a:cs typeface="Calibri"/>
              <a:sym typeface="Calibri"/>
            </a:endParaRPr>
          </a:p>
        </p:txBody>
      </p:sp>
      <p:sp>
        <p:nvSpPr>
          <p:cNvPr id="2272" name="Google Shape;2272;p306"/>
          <p:cNvSpPr txBox="1"/>
          <p:nvPr/>
        </p:nvSpPr>
        <p:spPr>
          <a:xfrm>
            <a:off x="475013" y="1113425"/>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An object that contains a small amount of sensitive data such as a password, token or key. </a:t>
            </a:r>
            <a:endParaRPr b="0" i="0" sz="2200" u="none" cap="none" strike="noStrike">
              <a:solidFill>
                <a:srgbClr val="000000"/>
              </a:solidFill>
              <a:latin typeface="Arial"/>
              <a:ea typeface="Arial"/>
              <a:cs typeface="Arial"/>
              <a:sym typeface="Arial"/>
            </a:endParaRPr>
          </a:p>
        </p:txBody>
      </p:sp>
      <p:sp>
        <p:nvSpPr>
          <p:cNvPr id="2273" name="Google Shape;2273;p306"/>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74" name="Google Shape;2274;p306"/>
          <p:cNvPicPr preferRelativeResize="0"/>
          <p:nvPr/>
        </p:nvPicPr>
        <p:blipFill rotWithShape="1">
          <a:blip r:embed="rId4">
            <a:alphaModFix/>
          </a:blip>
          <a:srcRect b="0" l="0" r="0" t="0"/>
          <a:stretch/>
        </p:blipFill>
        <p:spPr>
          <a:xfrm>
            <a:off x="6248400" y="1697910"/>
            <a:ext cx="2603329" cy="370178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9" name="Shape 2279"/>
        <p:cNvGrpSpPr/>
        <p:nvPr/>
      </p:nvGrpSpPr>
      <p:grpSpPr>
        <a:xfrm>
          <a:off x="0" y="0"/>
          <a:ext cx="0" cy="0"/>
          <a:chOff x="0" y="0"/>
          <a:chExt cx="0" cy="0"/>
        </a:xfrm>
      </p:grpSpPr>
      <p:sp>
        <p:nvSpPr>
          <p:cNvPr id="2280" name="Google Shape;2280;p307"/>
          <p:cNvSpPr txBox="1"/>
          <p:nvPr/>
        </p:nvSpPr>
        <p:spPr>
          <a:xfrm>
            <a:off x="762000" y="1295425"/>
            <a:ext cx="78867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a:t>
            </a:r>
            <a:r>
              <a:rPr b="1" lang="en-US" sz="2200">
                <a:solidFill>
                  <a:srgbClr val="FF0000"/>
                </a:solidFill>
                <a:latin typeface="Calibri"/>
                <a:ea typeface="Calibri"/>
                <a:cs typeface="Calibri"/>
                <a:sym typeface="Calibri"/>
              </a:rPr>
              <a:t>secret</a:t>
            </a:r>
            <a:r>
              <a:rPr lang="en-US" sz="2200">
                <a:solidFill>
                  <a:srgbClr val="FF0000"/>
                </a:solidFill>
                <a:latin typeface="Calibri"/>
                <a:ea typeface="Calibri"/>
                <a:cs typeface="Calibri"/>
                <a:sym typeface="Calibri"/>
              </a:rPr>
              <a:t> generic apikey --from-literal=api_key=1234567 (create secrets for passwords)</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get secrets </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a:t>
            </a:r>
            <a:r>
              <a:rPr b="1" lang="en-US" sz="2200">
                <a:solidFill>
                  <a:srgbClr val="FF0000"/>
                </a:solidFill>
                <a:latin typeface="Calibri"/>
                <a:ea typeface="Calibri"/>
                <a:cs typeface="Calibri"/>
                <a:sym typeface="Calibri"/>
              </a:rPr>
              <a:t>kubectl get secret/apikey -o yaml</a:t>
            </a:r>
            <a:r>
              <a:rPr lang="en-US" sz="2200">
                <a:solidFill>
                  <a:srgbClr val="FF0000"/>
                </a:solidFill>
                <a:latin typeface="Calibri"/>
                <a:ea typeface="Calibri"/>
                <a:cs typeface="Calibri"/>
                <a:sym typeface="Calibri"/>
              </a:rPr>
              <a:t>  and  kubectl get secret/apikey lets us inspect the secret key</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-f secretreader-deployment.yaml,  check if the deployment and pods are running</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logs pod/secretreader-pod-name</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echo -n &lt;secret_base_64_key &gt;| base64 --decode (the one we get from the -o yaml option)</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t/>
            </a:r>
            <a:endParaRPr sz="2200">
              <a:solidFill>
                <a:srgbClr val="FF0000"/>
              </a:solidFill>
              <a:latin typeface="Calibri"/>
              <a:ea typeface="Calibri"/>
              <a:cs typeface="Calibri"/>
              <a:sym typeface="Calibri"/>
            </a:endParaRPr>
          </a:p>
          <a:p>
            <a:pPr indent="0" lvl="0" marL="0" rtl="0" algn="l">
              <a:lnSpc>
                <a:spcPct val="157143"/>
              </a:lnSpc>
              <a:spcBef>
                <a:spcPts val="800"/>
              </a:spcBef>
              <a:spcAft>
                <a:spcPts val="0"/>
              </a:spcAft>
              <a:buClr>
                <a:schemeClr val="dk1"/>
              </a:buClr>
              <a:buSzPts val="1100"/>
              <a:buFont typeface="Arial"/>
              <a:buNone/>
            </a:pPr>
            <a:r>
              <a:t/>
            </a:r>
            <a:endParaRPr sz="1350">
              <a:solidFill>
                <a:srgbClr val="383838"/>
              </a:solidFill>
            </a:endParaRPr>
          </a:p>
          <a:p>
            <a:pPr indent="0" lvl="0" marL="0" marR="0" rtl="0" algn="l">
              <a:lnSpc>
                <a:spcPct val="100000"/>
              </a:lnSpc>
              <a:spcBef>
                <a:spcPts val="0"/>
              </a:spcBef>
              <a:spcAft>
                <a:spcPts val="0"/>
              </a:spcAft>
              <a:buClr>
                <a:schemeClr val="dk1"/>
              </a:buClr>
              <a:buSzPts val="450"/>
              <a:buFont typeface="Arial"/>
              <a:buNone/>
            </a:pPr>
            <a:r>
              <a:t/>
            </a:r>
            <a:endParaRPr b="1" sz="2200">
              <a:solidFill>
                <a:schemeClr val="dk1"/>
              </a:solidFill>
            </a:endParaRPr>
          </a:p>
        </p:txBody>
      </p:sp>
      <p:sp>
        <p:nvSpPr>
          <p:cNvPr id="2281" name="Google Shape;2281;p307"/>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83"/>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cxnSp>
        <p:nvCxnSpPr>
          <p:cNvPr id="492" name="Google Shape;492;p83"/>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493" name="Google Shape;493;p83"/>
          <p:cNvPicPr preferRelativeResize="0"/>
          <p:nvPr/>
        </p:nvPicPr>
        <p:blipFill rotWithShape="1">
          <a:blip r:embed="rId3">
            <a:alphaModFix/>
          </a:blip>
          <a:srcRect b="0" l="0" r="0" t="0"/>
          <a:stretch/>
        </p:blipFill>
        <p:spPr>
          <a:xfrm>
            <a:off x="461596" y="1230048"/>
            <a:ext cx="8077200" cy="4713552"/>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6" name="Shape 2286"/>
        <p:cNvGrpSpPr/>
        <p:nvPr/>
      </p:nvGrpSpPr>
      <p:grpSpPr>
        <a:xfrm>
          <a:off x="0" y="0"/>
          <a:ext cx="0" cy="0"/>
          <a:chOff x="0" y="0"/>
          <a:chExt cx="0" cy="0"/>
        </a:xfrm>
      </p:grpSpPr>
      <p:sp>
        <p:nvSpPr>
          <p:cNvPr id="2287" name="Google Shape;2287;p308"/>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13 - Secrets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288" name="Google Shape;2288;p308"/>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Secret</a:t>
            </a:r>
            <a:endParaRPr b="0" sz="2200"/>
          </a:p>
          <a:p>
            <a:pPr indent="-368300" lvl="0" marL="457200" rtl="0" algn="l">
              <a:spcBef>
                <a:spcPts val="0"/>
              </a:spcBef>
              <a:spcAft>
                <a:spcPts val="0"/>
              </a:spcAft>
              <a:buClr>
                <a:srgbClr val="000000"/>
              </a:buClr>
              <a:buSzPts val="2200"/>
              <a:buChar char="-"/>
            </a:pPr>
            <a:r>
              <a:rPr b="0" lang="en-US" sz="2200"/>
              <a:t>Check the secret from the object and from the logs</a:t>
            </a:r>
            <a:endParaRPr b="0" sz="2200"/>
          </a:p>
          <a:p>
            <a:pPr indent="-368300" lvl="0" marL="457200" rtl="0" algn="l">
              <a:spcBef>
                <a:spcPts val="0"/>
              </a:spcBef>
              <a:spcAft>
                <a:spcPts val="0"/>
              </a:spcAft>
              <a:buClr>
                <a:srgbClr val="000000"/>
              </a:buClr>
              <a:buSzPts val="2200"/>
              <a:buChar char="-"/>
            </a:pPr>
            <a:r>
              <a:rPr b="0" lang="en-US" sz="2200"/>
              <a:t>Also check the base 64 decoder for the secret</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https://github.com/abhikbanerjee/Kubernetes_Exercise_Files/blob/master/AWS_Application_Secrets.md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3" name="Shape 2293"/>
        <p:cNvGrpSpPr/>
        <p:nvPr/>
      </p:nvGrpSpPr>
      <p:grpSpPr>
        <a:xfrm>
          <a:off x="0" y="0"/>
          <a:ext cx="0" cy="0"/>
          <a:chOff x="0" y="0"/>
          <a:chExt cx="0" cy="0"/>
        </a:xfrm>
      </p:grpSpPr>
      <p:sp>
        <p:nvSpPr>
          <p:cNvPr id="2294" name="Google Shape;2294;p309"/>
          <p:cNvSpPr txBox="1"/>
          <p:nvPr>
            <p:ph type="title"/>
          </p:nvPr>
        </p:nvSpPr>
        <p:spPr>
          <a:xfrm>
            <a:off x="492826" y="3290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Configmap</a:t>
            </a:r>
            <a:endParaRPr b="1" i="0" sz="3600" u="none" cap="none" strike="noStrike">
              <a:solidFill>
                <a:srgbClr val="000000"/>
              </a:solidFill>
              <a:latin typeface="Calibri"/>
              <a:ea typeface="Calibri"/>
              <a:cs typeface="Calibri"/>
              <a:sym typeface="Calibri"/>
            </a:endParaRPr>
          </a:p>
        </p:txBody>
      </p:sp>
      <p:sp>
        <p:nvSpPr>
          <p:cNvPr id="2295" name="Google Shape;2295;p309"/>
          <p:cNvSpPr txBox="1"/>
          <p:nvPr>
            <p:ph idx="1" type="body"/>
          </p:nvPr>
        </p:nvSpPr>
        <p:spPr>
          <a:xfrm>
            <a:off x="492826" y="2503863"/>
            <a:ext cx="5697300" cy="2680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are commonly composed of:</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Command line arguments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Environment variables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Files in a volume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function similar to secrets, but values are stored as strings and are more readily readable.</a:t>
            </a:r>
            <a:endParaRPr b="1" i="0" sz="2200" u="none" cap="none" strike="noStrike">
              <a:solidFill>
                <a:schemeClr val="dk1"/>
              </a:solidFill>
              <a:latin typeface="Calibri"/>
              <a:ea typeface="Calibri"/>
              <a:cs typeface="Calibri"/>
              <a:sym typeface="Calibri"/>
            </a:endParaRPr>
          </a:p>
        </p:txBody>
      </p:sp>
      <p:sp>
        <p:nvSpPr>
          <p:cNvPr id="2296" name="Google Shape;2296;p309"/>
          <p:cNvSpPr txBox="1"/>
          <p:nvPr/>
        </p:nvSpPr>
        <p:spPr>
          <a:xfrm>
            <a:off x="475014" y="1113425"/>
            <a:ext cx="6535500" cy="1172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b="0" i="0" sz="2200" u="none" cap="none" strike="noStrike">
              <a:solidFill>
                <a:srgbClr val="000000"/>
              </a:solidFill>
              <a:latin typeface="Arial"/>
              <a:ea typeface="Arial"/>
              <a:cs typeface="Arial"/>
              <a:sym typeface="Arial"/>
            </a:endParaRPr>
          </a:p>
        </p:txBody>
      </p:sp>
      <p:sp>
        <p:nvSpPr>
          <p:cNvPr id="2297" name="Google Shape;2297;p309"/>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98" name="Google Shape;2298;p309"/>
          <p:cNvPicPr preferRelativeResize="0"/>
          <p:nvPr/>
        </p:nvPicPr>
        <p:blipFill rotWithShape="1">
          <a:blip r:embed="rId3">
            <a:alphaModFix/>
          </a:blip>
          <a:srcRect b="0" l="0" r="0" t="0"/>
          <a:stretch/>
        </p:blipFill>
        <p:spPr>
          <a:xfrm>
            <a:off x="6885938" y="762000"/>
            <a:ext cx="2240249" cy="3048000"/>
          </a:xfrm>
          <a:prstGeom prst="rect">
            <a:avLst/>
          </a:prstGeom>
          <a:noFill/>
          <a:ln>
            <a:noFill/>
          </a:ln>
        </p:spPr>
      </p:pic>
      <p:pic>
        <p:nvPicPr>
          <p:cNvPr id="2299" name="Google Shape;2299;p309"/>
          <p:cNvPicPr preferRelativeResize="0"/>
          <p:nvPr/>
        </p:nvPicPr>
        <p:blipFill rotWithShape="1">
          <a:blip r:embed="rId4">
            <a:alphaModFix/>
          </a:blip>
          <a:srcRect b="0" l="0" r="0" t="0"/>
          <a:stretch/>
        </p:blipFill>
        <p:spPr>
          <a:xfrm>
            <a:off x="6269814" y="4343401"/>
            <a:ext cx="2842518" cy="148528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4" name="Shape 2304"/>
        <p:cNvGrpSpPr/>
        <p:nvPr/>
      </p:nvGrpSpPr>
      <p:grpSpPr>
        <a:xfrm>
          <a:off x="0" y="0"/>
          <a:ext cx="0" cy="0"/>
          <a:chOff x="0" y="0"/>
          <a:chExt cx="0" cy="0"/>
        </a:xfrm>
      </p:grpSpPr>
      <p:sp>
        <p:nvSpPr>
          <p:cNvPr id="2305" name="Google Shape;2305;p310"/>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6" name="Google Shape;2306;p310"/>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pic>
        <p:nvPicPr>
          <p:cNvPr descr="Screen Shot 2018-08-08 at 2.26.04 AM.png" id="2307" name="Google Shape;2307;p310"/>
          <p:cNvPicPr preferRelativeResize="0"/>
          <p:nvPr/>
        </p:nvPicPr>
        <p:blipFill rotWithShape="1">
          <a:blip r:embed="rId3">
            <a:alphaModFix/>
          </a:blip>
          <a:srcRect b="0" l="0" r="0" t="0"/>
          <a:stretch/>
        </p:blipFill>
        <p:spPr>
          <a:xfrm>
            <a:off x="457200" y="1571881"/>
            <a:ext cx="8515349" cy="3761318"/>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2" name="Shape 2312"/>
        <p:cNvGrpSpPr/>
        <p:nvPr/>
      </p:nvGrpSpPr>
      <p:grpSpPr>
        <a:xfrm>
          <a:off x="0" y="0"/>
          <a:ext cx="0" cy="0"/>
          <a:chOff x="0" y="0"/>
          <a:chExt cx="0" cy="0"/>
        </a:xfrm>
      </p:grpSpPr>
      <p:sp>
        <p:nvSpPr>
          <p:cNvPr id="2313" name="Google Shape;2313;p311"/>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14" name="Google Shape;2314;p311"/>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sp>
        <p:nvSpPr>
          <p:cNvPr id="2315" name="Google Shape;2315;p311"/>
          <p:cNvSpPr/>
          <p:nvPr/>
        </p:nvSpPr>
        <p:spPr>
          <a:xfrm>
            <a:off x="819524" y="1975857"/>
            <a:ext cx="2139600" cy="2031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labels: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key1: value1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key2: value2</a:t>
            </a:r>
            <a:endParaRPr b="0" i="0" sz="1400" u="none" cap="none" strike="noStrike">
              <a:solidFill>
                <a:srgbClr val="000000"/>
              </a:solidFill>
              <a:latin typeface="Arial"/>
              <a:ea typeface="Arial"/>
              <a:cs typeface="Arial"/>
              <a:sym typeface="Arial"/>
            </a:endParaRPr>
          </a:p>
        </p:txBody>
      </p:sp>
      <p:sp>
        <p:nvSpPr>
          <p:cNvPr id="2316" name="Google Shape;2316;p311"/>
          <p:cNvSpPr/>
          <p:nvPr/>
        </p:nvSpPr>
        <p:spPr>
          <a:xfrm>
            <a:off x="4061474" y="1462021"/>
            <a:ext cx="4572000" cy="3539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kind: Pod</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pod-with-cm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spec: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containers: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test-container</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image: k8s.gcr.io/busybox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command: [ "/bin/sh", "-c", "env"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env:</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SPECIAL_LEVEL_KEY</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valueFrom: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configMapKeyRef:</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 key1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restartPolicy: Never</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1" name="Shape 2321"/>
        <p:cNvGrpSpPr/>
        <p:nvPr/>
      </p:nvGrpSpPr>
      <p:grpSpPr>
        <a:xfrm>
          <a:off x="0" y="0"/>
          <a:ext cx="0" cy="0"/>
          <a:chOff x="0" y="0"/>
          <a:chExt cx="0" cy="0"/>
        </a:xfrm>
      </p:grpSpPr>
      <p:sp>
        <p:nvSpPr>
          <p:cNvPr id="2322" name="Google Shape;2322;p312"/>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14 - Config Maps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323" name="Google Shape;2323;p312"/>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deployment which uses hard coded value for log-level</a:t>
            </a:r>
            <a:endParaRPr b="0" sz="2200"/>
          </a:p>
          <a:p>
            <a:pPr indent="-368300" lvl="0" marL="457200" rtl="0" algn="l">
              <a:spcBef>
                <a:spcPts val="0"/>
              </a:spcBef>
              <a:spcAft>
                <a:spcPts val="0"/>
              </a:spcAft>
              <a:buClr>
                <a:srgbClr val="000000"/>
              </a:buClr>
              <a:buSzPts val="2200"/>
              <a:buChar char="-"/>
            </a:pPr>
            <a:r>
              <a:rPr b="0" lang="en-US" sz="2200"/>
              <a:t>Create a Config Map</a:t>
            </a:r>
            <a:endParaRPr b="0" sz="2200"/>
          </a:p>
          <a:p>
            <a:pPr indent="-368300" lvl="0" marL="457200" rtl="0" algn="l">
              <a:spcBef>
                <a:spcPts val="0"/>
              </a:spcBef>
              <a:spcAft>
                <a:spcPts val="0"/>
              </a:spcAft>
              <a:buClr>
                <a:srgbClr val="000000"/>
              </a:buClr>
              <a:buSzPts val="2200"/>
              <a:buChar char="-"/>
            </a:pPr>
            <a:r>
              <a:rPr b="0" lang="en-US" sz="2200"/>
              <a:t>Use the Config map inside a deployment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rPr b="0" lang="en-US" sz="2200"/>
              <a:t>   </a:t>
            </a:r>
            <a:r>
              <a:rPr b="0" lang="en-US" sz="2200" u="sng">
                <a:solidFill>
                  <a:schemeClr val="hlink"/>
                </a:solidFill>
                <a:hlinkClick r:id="rId3"/>
              </a:rPr>
              <a:t>https://github.com/abhikbanerjee/Kubernetes_Exercise_Files/blob/master/AWS_configmap.md</a:t>
            </a:r>
            <a:r>
              <a:rPr b="0" lang="en-US" sz="2200"/>
              <a:t>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2324" name="Google Shape;2324;p312"/>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8" name="Shape 2328"/>
        <p:cNvGrpSpPr/>
        <p:nvPr/>
      </p:nvGrpSpPr>
      <p:grpSpPr>
        <a:xfrm>
          <a:off x="0" y="0"/>
          <a:ext cx="0" cy="0"/>
          <a:chOff x="0" y="0"/>
          <a:chExt cx="0" cy="0"/>
        </a:xfrm>
      </p:grpSpPr>
      <p:sp>
        <p:nvSpPr>
          <p:cNvPr id="2329" name="Google Shape;2329;p313"/>
          <p:cNvSpPr txBox="1"/>
          <p:nvPr>
            <p:ph type="title"/>
          </p:nvPr>
        </p:nvSpPr>
        <p:spPr>
          <a:xfrm>
            <a:off x="628650" y="-168271"/>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Dashboard</a:t>
            </a:r>
            <a:endParaRPr b="1" i="0" sz="3600" u="none" cap="none" strike="noStrike">
              <a:solidFill>
                <a:srgbClr val="000000"/>
              </a:solidFill>
              <a:latin typeface="Calibri"/>
              <a:ea typeface="Calibri"/>
              <a:cs typeface="Calibri"/>
              <a:sym typeface="Calibri"/>
            </a:endParaRPr>
          </a:p>
        </p:txBody>
      </p:sp>
      <p:sp>
        <p:nvSpPr>
          <p:cNvPr id="2330" name="Google Shape;2330;p313"/>
          <p:cNvSpPr txBox="1"/>
          <p:nvPr>
            <p:ph idx="1" type="body"/>
          </p:nvPr>
        </p:nvSpPr>
        <p:spPr>
          <a:xfrm>
            <a:off x="628650" y="783175"/>
            <a:ext cx="7886700" cy="5418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1800"/>
              <a:t>Kubernetes Dashboard - </a:t>
            </a:r>
            <a:r>
              <a:rPr b="0" lang="en-US" sz="1800"/>
              <a:t>default add on provided by kubernetes</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a:t>Easy to check deployments, edit deployments, scale deployments, and check cpu, memory usages</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u="sng">
                <a:solidFill>
                  <a:schemeClr val="hlink"/>
                </a:solidFill>
                <a:hlinkClick r:id="rId3"/>
              </a:rPr>
              <a:t>https://github.com/abhikbanerjee/Kubernetes_Exercise_Files/blob/master/AWS_setup_files/Kubernetes_Setup_AWS.md</a:t>
            </a:r>
            <a:r>
              <a:rPr b="0" lang="en-US" sz="1800"/>
              <a:t> </a:t>
            </a:r>
            <a:endParaRPr b="0" sz="1800"/>
          </a:p>
        </p:txBody>
      </p:sp>
      <p:pic>
        <p:nvPicPr>
          <p:cNvPr id="2331" name="Google Shape;2331;p313"/>
          <p:cNvPicPr preferRelativeResize="0"/>
          <p:nvPr/>
        </p:nvPicPr>
        <p:blipFill>
          <a:blip r:embed="rId4">
            <a:alphaModFix/>
          </a:blip>
          <a:stretch>
            <a:fillRect/>
          </a:stretch>
        </p:blipFill>
        <p:spPr>
          <a:xfrm>
            <a:off x="2440525" y="1796372"/>
            <a:ext cx="5513925" cy="3498151"/>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Google Shape;2336;p314"/>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CAdvisor, Heapster, Prometheus</a:t>
            </a:r>
            <a:endParaRPr b="1" i="0" sz="3600" u="none" cap="none" strike="noStrike">
              <a:solidFill>
                <a:srgbClr val="000000"/>
              </a:solidFill>
              <a:latin typeface="Calibri"/>
              <a:ea typeface="Calibri"/>
              <a:cs typeface="Calibri"/>
              <a:sym typeface="Calibri"/>
            </a:endParaRPr>
          </a:p>
        </p:txBody>
      </p:sp>
      <p:pic>
        <p:nvPicPr>
          <p:cNvPr id="2337" name="Google Shape;2337;p314"/>
          <p:cNvPicPr preferRelativeResize="0"/>
          <p:nvPr/>
        </p:nvPicPr>
        <p:blipFill>
          <a:blip r:embed="rId3">
            <a:alphaModFix/>
          </a:blip>
          <a:stretch>
            <a:fillRect/>
          </a:stretch>
        </p:blipFill>
        <p:spPr>
          <a:xfrm>
            <a:off x="381000" y="1635825"/>
            <a:ext cx="8303678" cy="4096399"/>
          </a:xfrm>
          <a:prstGeom prst="rect">
            <a:avLst/>
          </a:prstGeom>
          <a:noFill/>
          <a:ln>
            <a:noFill/>
          </a:ln>
        </p:spPr>
      </p:pic>
      <p:sp>
        <p:nvSpPr>
          <p:cNvPr id="2338" name="Google Shape;2338;p31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2" name="Shape 2342"/>
        <p:cNvGrpSpPr/>
        <p:nvPr/>
      </p:nvGrpSpPr>
      <p:grpSpPr>
        <a:xfrm>
          <a:off x="0" y="0"/>
          <a:ext cx="0" cy="0"/>
          <a:chOff x="0" y="0"/>
          <a:chExt cx="0" cy="0"/>
        </a:xfrm>
      </p:grpSpPr>
      <p:sp>
        <p:nvSpPr>
          <p:cNvPr id="2343" name="Google Shape;2343;p315"/>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Prometheus</a:t>
            </a:r>
            <a:endParaRPr b="1" i="0" sz="3600" u="none" cap="none" strike="noStrike">
              <a:solidFill>
                <a:srgbClr val="000000"/>
              </a:solidFill>
              <a:latin typeface="Calibri"/>
              <a:ea typeface="Calibri"/>
              <a:cs typeface="Calibri"/>
              <a:sym typeface="Calibri"/>
            </a:endParaRPr>
          </a:p>
        </p:txBody>
      </p:sp>
      <p:sp>
        <p:nvSpPr>
          <p:cNvPr id="2344" name="Google Shape;2344;p315"/>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i="0" lang="en-US" sz="2200" u="none" cap="none" strike="noStrike">
                <a:solidFill>
                  <a:schemeClr val="dk1"/>
                </a:solidFill>
              </a:rPr>
              <a:t>Prometheus</a:t>
            </a:r>
            <a:r>
              <a:rPr b="0" i="0" lang="en-US" sz="2200" u="none" cap="none" strike="noStrike">
                <a:solidFill>
                  <a:schemeClr val="dk1"/>
                </a:solidFill>
                <a:latin typeface="Calibri"/>
                <a:ea typeface="Calibri"/>
                <a:cs typeface="Calibri"/>
                <a:sym typeface="Calibri"/>
              </a:rPr>
              <a:t> is an open source time series monitoring and alerting toolkit (originally written by SoundCloud). It is sponsored by the Cloud Native Computing Foundation and was the second project to be adopted after Kubernetes.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Dimensional Data</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Powerful Queries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Visualization Tools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Efficient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Alerting System</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8" name="Shape 2348"/>
        <p:cNvGrpSpPr/>
        <p:nvPr/>
      </p:nvGrpSpPr>
      <p:grpSpPr>
        <a:xfrm>
          <a:off x="0" y="0"/>
          <a:ext cx="0" cy="0"/>
          <a:chOff x="0" y="0"/>
          <a:chExt cx="0" cy="0"/>
        </a:xfrm>
      </p:grpSpPr>
      <p:sp>
        <p:nvSpPr>
          <p:cNvPr id="2349" name="Google Shape;2349;p316"/>
          <p:cNvSpPr txBox="1"/>
          <p:nvPr>
            <p:ph type="title"/>
          </p:nvPr>
        </p:nvSpPr>
        <p:spPr>
          <a:xfrm>
            <a:off x="4762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Grafana</a:t>
            </a:r>
            <a:endParaRPr b="1" i="0" sz="3600" u="none" cap="none" strike="noStrike">
              <a:solidFill>
                <a:srgbClr val="000000"/>
              </a:solidFill>
              <a:latin typeface="Calibri"/>
              <a:ea typeface="Calibri"/>
              <a:cs typeface="Calibri"/>
              <a:sym typeface="Calibri"/>
            </a:endParaRPr>
          </a:p>
        </p:txBody>
      </p:sp>
      <p:sp>
        <p:nvSpPr>
          <p:cNvPr id="2350" name="Google Shape;2350;p316"/>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t>Grafana</a:t>
            </a:r>
            <a:r>
              <a:rPr b="0" i="0" lang="en-US" sz="2200" u="none" cap="none" strike="noStrike">
                <a:solidFill>
                  <a:schemeClr val="dk1"/>
                </a:solidFill>
                <a:latin typeface="Calibri"/>
                <a:ea typeface="Calibri"/>
                <a:cs typeface="Calibri"/>
                <a:sym typeface="Calibri"/>
              </a:rPr>
              <a:t> </a:t>
            </a:r>
            <a:r>
              <a:rPr b="0" lang="en-US" sz="2200"/>
              <a:t>uses Prometheus, CAdvisor and Heapster and applies better visualization</a:t>
            </a:r>
            <a:endParaRPr b="1" i="0" sz="1800" u="none" cap="none" strike="noStrike">
              <a:solidFill>
                <a:schemeClr val="dk1"/>
              </a:solidFill>
              <a:latin typeface="Calibri"/>
              <a:ea typeface="Calibri"/>
              <a:cs typeface="Calibri"/>
              <a:sym typeface="Calibri"/>
            </a:endParaRPr>
          </a:p>
        </p:txBody>
      </p:sp>
      <p:pic>
        <p:nvPicPr>
          <p:cNvPr id="2351" name="Google Shape;2351;p316"/>
          <p:cNvPicPr preferRelativeResize="0"/>
          <p:nvPr/>
        </p:nvPicPr>
        <p:blipFill>
          <a:blip r:embed="rId3">
            <a:alphaModFix/>
          </a:blip>
          <a:stretch>
            <a:fillRect/>
          </a:stretch>
        </p:blipFill>
        <p:spPr>
          <a:xfrm>
            <a:off x="533400" y="2122076"/>
            <a:ext cx="7641176" cy="3822901"/>
          </a:xfrm>
          <a:prstGeom prst="rect">
            <a:avLst/>
          </a:prstGeom>
          <a:noFill/>
          <a:ln>
            <a:noFill/>
          </a:ln>
        </p:spPr>
      </p:pic>
      <p:sp>
        <p:nvSpPr>
          <p:cNvPr id="2352" name="Google Shape;2352;p316"/>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7" name="Shape 2357"/>
        <p:cNvGrpSpPr/>
        <p:nvPr/>
      </p:nvGrpSpPr>
      <p:grpSpPr>
        <a:xfrm>
          <a:off x="0" y="0"/>
          <a:ext cx="0" cy="0"/>
          <a:chOff x="0" y="0"/>
          <a:chExt cx="0" cy="0"/>
        </a:xfrm>
      </p:grpSpPr>
      <p:sp>
        <p:nvSpPr>
          <p:cNvPr id="2358" name="Google Shape;2358;p317"/>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15 - Prometheus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359" name="Google Shape;2359;p317"/>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914400" rtl="0" algn="l">
              <a:spcBef>
                <a:spcPts val="0"/>
              </a:spcBef>
              <a:spcAft>
                <a:spcPts val="0"/>
              </a:spcAft>
              <a:buClr>
                <a:srgbClr val="000000"/>
              </a:buClr>
              <a:buSzPts val="2200"/>
              <a:buFont typeface="Calibri"/>
              <a:buChar char="-"/>
            </a:pPr>
            <a:r>
              <a:rPr b="0" lang="en-US" sz="2200"/>
              <a:t>Stand up Prometheus</a:t>
            </a:r>
            <a:endParaRPr b="0" sz="2200"/>
          </a:p>
          <a:p>
            <a:pPr indent="-368300" lvl="0" marL="914400" rtl="0" algn="l">
              <a:spcBef>
                <a:spcPts val="560"/>
              </a:spcBef>
              <a:spcAft>
                <a:spcPts val="0"/>
              </a:spcAft>
              <a:buClr>
                <a:srgbClr val="000000"/>
              </a:buClr>
              <a:buSzPts val="2200"/>
              <a:buFont typeface="Calibri"/>
              <a:buChar char="-"/>
            </a:pPr>
            <a:r>
              <a:rPr b="0" lang="en-US" sz="2200"/>
              <a:t>Gather and monitor metrics</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rPr b="0" lang="en-US" sz="2200" u="sng">
                <a:solidFill>
                  <a:schemeClr val="hlink"/>
                </a:solidFill>
                <a:hlinkClick r:id="rId3"/>
              </a:rPr>
              <a:t>https://github.com/abhikbanerjee/Kubernetes_Exercise_Files/blob/master/AWS_Configure_Prometheus.md</a:t>
            </a:r>
            <a:r>
              <a:rPr b="0" lang="en-US" sz="2200"/>
              <a:t> </a:t>
            </a:r>
            <a:endParaRPr b="0" sz="2200"/>
          </a:p>
          <a:p>
            <a:pPr indent="0" lvl="0" marL="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84"/>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sp>
        <p:nvSpPr>
          <p:cNvPr id="499" name="Google Shape;499;p84"/>
          <p:cNvSpPr txBox="1"/>
          <p:nvPr>
            <p:ph idx="1" type="body"/>
          </p:nvPr>
        </p:nvSpPr>
        <p:spPr>
          <a:xfrm>
            <a:off x="628650" y="1524000"/>
            <a:ext cx="4324350" cy="4572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Re-architected solution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Message Driven</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Distribution</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Location transparency</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Isolation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Resilient</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Supervision</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Dedicated separate error channel</a:t>
            </a:r>
            <a:endParaRPr/>
          </a:p>
        </p:txBody>
      </p:sp>
      <p:pic>
        <p:nvPicPr>
          <p:cNvPr id="500" name="Google Shape;500;p84"/>
          <p:cNvPicPr preferRelativeResize="0"/>
          <p:nvPr/>
        </p:nvPicPr>
        <p:blipFill rotWithShape="1">
          <a:blip r:embed="rId3">
            <a:alphaModFix/>
          </a:blip>
          <a:srcRect b="0" l="0" r="0" t="0"/>
          <a:stretch/>
        </p:blipFill>
        <p:spPr>
          <a:xfrm>
            <a:off x="4840650" y="1235072"/>
            <a:ext cx="1893809" cy="1738861"/>
          </a:xfrm>
          <a:prstGeom prst="rect">
            <a:avLst/>
          </a:prstGeom>
          <a:noFill/>
          <a:ln>
            <a:noFill/>
          </a:ln>
        </p:spPr>
      </p:pic>
      <p:pic>
        <p:nvPicPr>
          <p:cNvPr id="501" name="Google Shape;501;p84"/>
          <p:cNvPicPr preferRelativeResize="0"/>
          <p:nvPr/>
        </p:nvPicPr>
        <p:blipFill rotWithShape="1">
          <a:blip r:embed="rId4">
            <a:alphaModFix/>
          </a:blip>
          <a:srcRect b="0" l="0" r="0" t="0"/>
          <a:stretch/>
        </p:blipFill>
        <p:spPr>
          <a:xfrm>
            <a:off x="6688784" y="2973522"/>
            <a:ext cx="2382065" cy="1369878"/>
          </a:xfrm>
          <a:prstGeom prst="rect">
            <a:avLst/>
          </a:prstGeom>
          <a:noFill/>
          <a:ln>
            <a:noFill/>
          </a:ln>
        </p:spPr>
      </p:pic>
      <p:pic>
        <p:nvPicPr>
          <p:cNvPr id="502" name="Google Shape;502;p84"/>
          <p:cNvPicPr preferRelativeResize="0"/>
          <p:nvPr/>
        </p:nvPicPr>
        <p:blipFill rotWithShape="1">
          <a:blip r:embed="rId5">
            <a:alphaModFix/>
          </a:blip>
          <a:srcRect b="0" l="0" r="0" t="0"/>
          <a:stretch/>
        </p:blipFill>
        <p:spPr>
          <a:xfrm>
            <a:off x="4645400" y="4345731"/>
            <a:ext cx="2343971" cy="1866248"/>
          </a:xfrm>
          <a:prstGeom prst="rect">
            <a:avLst/>
          </a:prstGeom>
          <a:noFill/>
          <a:ln>
            <a:noFill/>
          </a:ln>
        </p:spPr>
      </p:pic>
      <p:cxnSp>
        <p:nvCxnSpPr>
          <p:cNvPr id="503" name="Google Shape;503;p84"/>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3" name="Shape 2363"/>
        <p:cNvGrpSpPr/>
        <p:nvPr/>
      </p:nvGrpSpPr>
      <p:grpSpPr>
        <a:xfrm>
          <a:off x="0" y="0"/>
          <a:ext cx="0" cy="0"/>
          <a:chOff x="0" y="0"/>
          <a:chExt cx="0" cy="0"/>
        </a:xfrm>
      </p:grpSpPr>
      <p:sp>
        <p:nvSpPr>
          <p:cNvPr id="2364" name="Google Shape;2364;p318"/>
          <p:cNvSpPr txBox="1"/>
          <p:nvPr>
            <p:ph idx="1" type="body"/>
          </p:nvPr>
        </p:nvSpPr>
        <p:spPr>
          <a:xfrm>
            <a:off x="373575" y="1102500"/>
            <a:ext cx="7936500" cy="2326500"/>
          </a:xfrm>
          <a:prstGeom prst="rect">
            <a:avLst/>
          </a:prstGeom>
          <a:noFill/>
          <a:ln>
            <a:noFill/>
          </a:ln>
        </p:spPr>
        <p:txBody>
          <a:bodyPr anchorCtr="0" anchor="t" bIns="45700" lIns="91425" spcFirstLastPara="1" rIns="91425" wrap="square" tIns="45700">
            <a:noAutofit/>
          </a:bodyPr>
          <a:lstStyle/>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rPr b="0" lang="en-US" sz="1100">
                <a:solidFill>
                  <a:srgbClr val="383838"/>
                </a:solidFill>
              </a:rPr>
              <a:t>Ref:- https://kubernetes.io/docs/concepts/overview/object-management-kubectl/declarative-config/</a:t>
            </a:r>
            <a:endParaRPr/>
          </a:p>
        </p:txBody>
      </p:sp>
      <p:sp>
        <p:nvSpPr>
          <p:cNvPr id="2365" name="Google Shape;2365;p318"/>
          <p:cNvSpPr txBox="1"/>
          <p:nvPr>
            <p:ph type="title"/>
          </p:nvPr>
        </p:nvSpPr>
        <p:spPr>
          <a:xfrm>
            <a:off x="589400" y="5117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a:t>
            </a:r>
            <a:r>
              <a:rPr b="1" i="0" lang="en-US" sz="3600" u="none" cap="none" strike="noStrike">
                <a:solidFill>
                  <a:srgbClr val="000000"/>
                </a:solidFill>
                <a:latin typeface="Calibri"/>
                <a:ea typeface="Calibri"/>
                <a:cs typeface="Calibri"/>
                <a:sym typeface="Calibri"/>
              </a:rPr>
              <a:t>Security</a:t>
            </a:r>
            <a:endParaRPr b="1" i="0" sz="3600" u="none" cap="none" strike="noStrike">
              <a:solidFill>
                <a:srgbClr val="000000"/>
              </a:solidFill>
              <a:latin typeface="Calibri"/>
              <a:ea typeface="Calibri"/>
              <a:cs typeface="Calibri"/>
              <a:sym typeface="Calibri"/>
            </a:endParaRPr>
          </a:p>
        </p:txBody>
      </p:sp>
      <p:pic>
        <p:nvPicPr>
          <p:cNvPr id="2366" name="Google Shape;2366;p318"/>
          <p:cNvPicPr preferRelativeResize="0"/>
          <p:nvPr/>
        </p:nvPicPr>
        <p:blipFill>
          <a:blip r:embed="rId3">
            <a:alphaModFix/>
          </a:blip>
          <a:stretch>
            <a:fillRect/>
          </a:stretch>
        </p:blipFill>
        <p:spPr>
          <a:xfrm>
            <a:off x="510951" y="1293075"/>
            <a:ext cx="8417024" cy="41026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0" name="Shape 2370"/>
        <p:cNvGrpSpPr/>
        <p:nvPr/>
      </p:nvGrpSpPr>
      <p:grpSpPr>
        <a:xfrm>
          <a:off x="0" y="0"/>
          <a:ext cx="0" cy="0"/>
          <a:chOff x="0" y="0"/>
          <a:chExt cx="0" cy="0"/>
        </a:xfrm>
      </p:grpSpPr>
      <p:sp>
        <p:nvSpPr>
          <p:cNvPr id="2371" name="Google Shape;2371;p319"/>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Authoriszation Example</a:t>
            </a:r>
            <a:endParaRPr b="1" i="0" sz="3600" u="none" cap="none" strike="noStrike">
              <a:solidFill>
                <a:srgbClr val="000000"/>
              </a:solidFill>
              <a:latin typeface="Calibri"/>
              <a:ea typeface="Calibri"/>
              <a:cs typeface="Calibri"/>
              <a:sym typeface="Calibri"/>
            </a:endParaRPr>
          </a:p>
        </p:txBody>
      </p:sp>
      <p:pic>
        <p:nvPicPr>
          <p:cNvPr id="2372" name="Google Shape;2372;p319"/>
          <p:cNvPicPr preferRelativeResize="0"/>
          <p:nvPr/>
        </p:nvPicPr>
        <p:blipFill>
          <a:blip r:embed="rId3">
            <a:alphaModFix/>
          </a:blip>
          <a:stretch>
            <a:fillRect/>
          </a:stretch>
        </p:blipFill>
        <p:spPr>
          <a:xfrm>
            <a:off x="228600" y="1517022"/>
            <a:ext cx="8362948" cy="3891254"/>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6" name="Shape 2376"/>
        <p:cNvGrpSpPr/>
        <p:nvPr/>
      </p:nvGrpSpPr>
      <p:grpSpPr>
        <a:xfrm>
          <a:off x="0" y="0"/>
          <a:ext cx="0" cy="0"/>
          <a:chOff x="0" y="0"/>
          <a:chExt cx="0" cy="0"/>
        </a:xfrm>
      </p:grpSpPr>
      <p:sp>
        <p:nvSpPr>
          <p:cNvPr id="2377" name="Google Shape;2377;p32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Authorization Types</a:t>
            </a:r>
            <a:endParaRPr b="1" i="0" sz="3600" u="none" cap="none" strike="noStrike">
              <a:solidFill>
                <a:srgbClr val="000000"/>
              </a:solidFill>
              <a:latin typeface="Calibri"/>
              <a:ea typeface="Calibri"/>
              <a:cs typeface="Calibri"/>
              <a:sym typeface="Calibri"/>
            </a:endParaRPr>
          </a:p>
        </p:txBody>
      </p:sp>
      <p:pic>
        <p:nvPicPr>
          <p:cNvPr id="2378" name="Google Shape;2378;p320"/>
          <p:cNvPicPr preferRelativeResize="0"/>
          <p:nvPr/>
        </p:nvPicPr>
        <p:blipFill>
          <a:blip r:embed="rId3">
            <a:alphaModFix/>
          </a:blip>
          <a:stretch>
            <a:fillRect/>
          </a:stretch>
        </p:blipFill>
        <p:spPr>
          <a:xfrm>
            <a:off x="152400" y="1676424"/>
            <a:ext cx="8839198" cy="3149576"/>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2" name="Shape 2382"/>
        <p:cNvGrpSpPr/>
        <p:nvPr/>
      </p:nvGrpSpPr>
      <p:grpSpPr>
        <a:xfrm>
          <a:off x="0" y="0"/>
          <a:ext cx="0" cy="0"/>
          <a:chOff x="0" y="0"/>
          <a:chExt cx="0" cy="0"/>
        </a:xfrm>
      </p:grpSpPr>
      <p:sp>
        <p:nvSpPr>
          <p:cNvPr id="2383" name="Google Shape;2383;p321"/>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Admission Control Example</a:t>
            </a:r>
            <a:endParaRPr b="1" i="0" sz="3600" u="none" cap="none" strike="noStrike">
              <a:solidFill>
                <a:srgbClr val="000000"/>
              </a:solidFill>
              <a:latin typeface="Calibri"/>
              <a:ea typeface="Calibri"/>
              <a:cs typeface="Calibri"/>
              <a:sym typeface="Calibri"/>
            </a:endParaRPr>
          </a:p>
        </p:txBody>
      </p:sp>
      <p:sp>
        <p:nvSpPr>
          <p:cNvPr id="2384" name="Google Shape;2384;p321"/>
          <p:cNvSpPr txBox="1"/>
          <p:nvPr>
            <p:ph idx="1" type="body"/>
          </p:nvPr>
        </p:nvSpPr>
        <p:spPr>
          <a:xfrm>
            <a:off x="628650" y="846675"/>
            <a:ext cx="7886700" cy="4908900"/>
          </a:xfrm>
          <a:prstGeom prst="rect">
            <a:avLst/>
          </a:prstGeom>
          <a:noFill/>
          <a:ln>
            <a:noFill/>
          </a:ln>
        </p:spPr>
        <p:txBody>
          <a:bodyPr anchorCtr="0" anchor="t" bIns="45700" lIns="91425" spcFirstLastPara="1" rIns="91425" wrap="square" tIns="45700">
            <a:noAutofit/>
          </a:bodyPr>
          <a:lstStyle/>
          <a:p>
            <a:pPr indent="-368300" lvl="0" marL="457200" rtl="0" algn="l">
              <a:spcBef>
                <a:spcPts val="560"/>
              </a:spcBef>
              <a:spcAft>
                <a:spcPts val="0"/>
              </a:spcAft>
              <a:buClr>
                <a:srgbClr val="000000"/>
              </a:buClr>
              <a:buSzPts val="2200"/>
              <a:buChar char="-"/>
            </a:pPr>
            <a:r>
              <a:rPr b="0" lang="en-US" sz="2200">
                <a:highlight>
                  <a:srgbClr val="FFFFFF"/>
                </a:highlight>
              </a:rPr>
              <a:t>An admission controller is a piece of code that intercepts requests to the Kubernetes API server prior to persistence of the object, but after the request is authenticated and authorized. </a:t>
            </a:r>
            <a:endParaRPr b="0" sz="2200">
              <a:highlight>
                <a:srgbClr val="FFFFFF"/>
              </a:highlight>
            </a:endParaRPr>
          </a:p>
          <a:p>
            <a:pPr indent="-368300" lvl="0" marL="457200" rtl="0" algn="l">
              <a:spcBef>
                <a:spcPts val="0"/>
              </a:spcBef>
              <a:spcAft>
                <a:spcPts val="0"/>
              </a:spcAft>
              <a:buClr>
                <a:srgbClr val="000000"/>
              </a:buClr>
              <a:buSzPts val="2200"/>
              <a:buChar char="-"/>
            </a:pPr>
            <a:r>
              <a:rPr b="0" lang="en-US" sz="2200">
                <a:highlight>
                  <a:srgbClr val="FFFFFF"/>
                </a:highlight>
              </a:rPr>
              <a:t>may only be configured by the cluster administrator.</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Many advanced features in Kubernetes require an admission controller to be enabled in order to properly support the feature</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Admission controllers may be “validating”, “mutating”, or both. Mutating controllers may modify the objects they admit; validating controllers may not.</a:t>
            </a:r>
            <a:endParaRPr b="0" sz="2200">
              <a:highlight>
                <a:srgbClr val="FFFFFF"/>
              </a:highlight>
            </a:endParaRPr>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rPr lang="en-US" sz="1100"/>
              <a:t>Ref:- </a:t>
            </a:r>
            <a:r>
              <a:rPr lang="en-US" sz="1100" u="sng">
                <a:solidFill>
                  <a:schemeClr val="hlink"/>
                </a:solidFill>
                <a:hlinkClick r:id="rId3"/>
              </a:rPr>
              <a:t>https://kubernetes.io/docs/reference/access-authn-authz/admission-controllers/#what-does-each-admission-controller-do</a:t>
            </a:r>
            <a:r>
              <a:rPr lang="en-US" sz="1100"/>
              <a:t> </a:t>
            </a:r>
            <a:endParaRPr sz="11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Google Shape;2390;p322"/>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Networking</a:t>
            </a:r>
            <a:endParaRPr b="1" i="0" sz="3600" u="none" cap="none" strike="noStrike">
              <a:solidFill>
                <a:srgbClr val="000000"/>
              </a:solidFill>
              <a:latin typeface="Calibri"/>
              <a:ea typeface="Calibri"/>
              <a:cs typeface="Calibri"/>
              <a:sym typeface="Calibri"/>
            </a:endParaRPr>
          </a:p>
        </p:txBody>
      </p:sp>
      <p:sp>
        <p:nvSpPr>
          <p:cNvPr id="2391" name="Google Shape;2391;p322"/>
          <p:cNvSpPr txBox="1"/>
          <p:nvPr>
            <p:ph idx="1" type="body"/>
          </p:nvPr>
        </p:nvSpPr>
        <p:spPr>
          <a:xfrm>
            <a:off x="457200" y="990600"/>
            <a:ext cx="5181600" cy="5041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Kubernetes assumes that pods can communicate with other pods, regardless of host</a:t>
            </a:r>
            <a:endParaRPr b="1" i="0" sz="2200" u="none" cap="none" strike="noStrike">
              <a:solidFill>
                <a:schemeClr val="dk1"/>
              </a:solidFill>
              <a:latin typeface="Calibri"/>
              <a:ea typeface="Calibri"/>
              <a:cs typeface="Calibri"/>
              <a:sym typeface="Calibri"/>
            </a:endParaRPr>
          </a:p>
          <a:p>
            <a:pPr indent="-455168" lvl="0" marL="457200" marR="0" rtl="0" algn="l">
              <a:lnSpc>
                <a:spcPct val="70000"/>
              </a:lnSpc>
              <a:spcBef>
                <a:spcPts val="496"/>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requires</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containers to communicate with other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nodes can communicate with all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IP that container sees itself as is the same as others see it</a:t>
            </a:r>
            <a:endParaRPr b="1" i="0" sz="2200" u="none" cap="none" strike="noStrike">
              <a:solidFill>
                <a:schemeClr val="dk1"/>
              </a:solidFill>
              <a:latin typeface="Calibri"/>
              <a:ea typeface="Calibri"/>
              <a:cs typeface="Calibri"/>
              <a:sym typeface="Calibri"/>
            </a:endParaRPr>
          </a:p>
          <a:p>
            <a:pPr indent="0" lvl="0" marL="0" marR="0" rtl="0" algn="l">
              <a:lnSpc>
                <a:spcPct val="70000"/>
              </a:lnSpc>
              <a:spcBef>
                <a:spcPts val="496"/>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In practice, Kubernetes cannot be installed simply with Docker. It usually requires a networking layer such as Weave, Flannel, etc</a:t>
            </a:r>
            <a:endParaRPr b="0" i="0" sz="2200" u="none" cap="none" strike="noStrike">
              <a:solidFill>
                <a:schemeClr val="dk1"/>
              </a:solidFill>
              <a:latin typeface="Calibri"/>
              <a:ea typeface="Calibri"/>
              <a:cs typeface="Calibri"/>
              <a:sym typeface="Calibri"/>
            </a:endParaRPr>
          </a:p>
        </p:txBody>
      </p:sp>
      <p:pic>
        <p:nvPicPr>
          <p:cNvPr id="2392" name="Google Shape;2392;p322"/>
          <p:cNvPicPr preferRelativeResize="0"/>
          <p:nvPr/>
        </p:nvPicPr>
        <p:blipFill rotWithShape="1">
          <a:blip r:embed="rId3">
            <a:alphaModFix/>
          </a:blip>
          <a:srcRect b="0" l="0" r="0" t="0"/>
          <a:stretch/>
        </p:blipFill>
        <p:spPr>
          <a:xfrm>
            <a:off x="5757718" y="2400299"/>
            <a:ext cx="3365500" cy="22860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7" name="Shape 2397"/>
        <p:cNvGrpSpPr/>
        <p:nvPr/>
      </p:nvGrpSpPr>
      <p:grpSpPr>
        <a:xfrm>
          <a:off x="0" y="0"/>
          <a:ext cx="0" cy="0"/>
          <a:chOff x="0" y="0"/>
          <a:chExt cx="0" cy="0"/>
        </a:xfrm>
      </p:grpSpPr>
      <p:sp>
        <p:nvSpPr>
          <p:cNvPr id="2398" name="Google Shape;2398;p32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2399" name="Google Shape;2399;p323"/>
          <p:cNvSpPr txBox="1"/>
          <p:nvPr>
            <p:ph idx="1" type="body"/>
          </p:nvPr>
        </p:nvSpPr>
        <p:spPr>
          <a:xfrm>
            <a:off x="457200" y="990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Decide what is the best setup for your kubernetes environment</a:t>
            </a:r>
            <a:endParaRPr b="0" sz="2200"/>
          </a:p>
          <a:p>
            <a:pPr indent="-368300" lvl="0" marL="457200" marR="0" rtl="0" algn="l">
              <a:lnSpc>
                <a:spcPct val="70000"/>
              </a:lnSpc>
              <a:spcBef>
                <a:spcPts val="0"/>
              </a:spcBef>
              <a:spcAft>
                <a:spcPts val="0"/>
              </a:spcAft>
              <a:buClr>
                <a:srgbClr val="000000"/>
              </a:buClr>
              <a:buSzPts val="2200"/>
              <a:buChar char="-"/>
            </a:pPr>
            <a:r>
              <a:rPr b="0" lang="en-US" sz="2200"/>
              <a:t>For easy provisioning and testing Minikube comes handy, so does Kubeadm</a:t>
            </a:r>
            <a:endParaRPr b="0" sz="2200"/>
          </a:p>
          <a:p>
            <a:pPr indent="-368300" lvl="0" marL="457200" marR="0" rtl="0" algn="l">
              <a:lnSpc>
                <a:spcPct val="70000"/>
              </a:lnSpc>
              <a:spcBef>
                <a:spcPts val="0"/>
              </a:spcBef>
              <a:spcAft>
                <a:spcPts val="0"/>
              </a:spcAft>
              <a:buClr>
                <a:srgbClr val="000000"/>
              </a:buClr>
              <a:buSzPts val="2200"/>
              <a:buChar char="-"/>
            </a:pPr>
            <a:r>
              <a:rPr b="0" lang="en-US" sz="2200"/>
              <a:t>Use namespaces and Labels for efficient usage of defining your objects</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config files, or Declarative syntax depending on the teams updating configs</a:t>
            </a:r>
            <a:endParaRPr b="0" sz="2200"/>
          </a:p>
          <a:p>
            <a:pPr indent="-368300" lvl="0" marL="457200" marR="0" rtl="0" algn="l">
              <a:lnSpc>
                <a:spcPct val="70000"/>
              </a:lnSpc>
              <a:spcBef>
                <a:spcPts val="0"/>
              </a:spcBef>
              <a:spcAft>
                <a:spcPts val="0"/>
              </a:spcAft>
              <a:buClr>
                <a:srgbClr val="000000"/>
              </a:buClr>
              <a:buSzPts val="2200"/>
              <a:buChar char="-"/>
            </a:pPr>
            <a:r>
              <a:rPr b="0" lang="en-US" sz="2200"/>
              <a:t>Use Resource quotas , for better management of hardware resources - </a:t>
            </a:r>
            <a:r>
              <a:rPr b="0" lang="en-US" sz="2200" u="sng">
                <a:solidFill>
                  <a:schemeClr val="hlink"/>
                </a:solidFill>
                <a:hlinkClick r:id="rId3"/>
              </a:rPr>
              <a:t>https://kubernetes.io/docs/concepts/policy/resource-quotas/</a:t>
            </a:r>
            <a:r>
              <a:rPr b="0" lang="en-US" sz="2200"/>
              <a:t> </a:t>
            </a:r>
            <a:endParaRPr b="0" sz="2200"/>
          </a:p>
          <a:p>
            <a:pPr indent="-368300" lvl="0" marL="457200" marR="0" rtl="0" algn="l">
              <a:lnSpc>
                <a:spcPct val="70000"/>
              </a:lnSpc>
              <a:spcBef>
                <a:spcPts val="0"/>
              </a:spcBef>
              <a:spcAft>
                <a:spcPts val="0"/>
              </a:spcAft>
              <a:buClr>
                <a:srgbClr val="000000"/>
              </a:buClr>
              <a:buSzPts val="2200"/>
              <a:buChar char="-"/>
            </a:pPr>
            <a:r>
              <a:rPr b="0" lang="en-US" sz="2200"/>
              <a:t>For quick testing Node Ports are good, but Load Balancers and Ingress are better options for production level settings</a:t>
            </a:r>
            <a:endParaRPr b="0" sz="2200"/>
          </a:p>
          <a:p>
            <a:pPr indent="-368300" lvl="0" marL="457200" marR="0" rtl="0" algn="l">
              <a:lnSpc>
                <a:spcPct val="70000"/>
              </a:lnSpc>
              <a:spcBef>
                <a:spcPts val="0"/>
              </a:spcBef>
              <a:spcAft>
                <a:spcPts val="0"/>
              </a:spcAft>
              <a:buClr>
                <a:srgbClr val="000000"/>
              </a:buClr>
              <a:buSzPts val="2200"/>
              <a:buChar char="-"/>
            </a:pPr>
            <a:r>
              <a:rPr b="0" lang="en-US" sz="2200"/>
              <a:t>Logs should always go to PV’s and for better management use PVCs</a:t>
            </a:r>
            <a:endParaRPr b="0" sz="2200"/>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4" name="Shape 2404"/>
        <p:cNvGrpSpPr/>
        <p:nvPr/>
      </p:nvGrpSpPr>
      <p:grpSpPr>
        <a:xfrm>
          <a:off x="0" y="0"/>
          <a:ext cx="0" cy="0"/>
          <a:chOff x="0" y="0"/>
          <a:chExt cx="0" cy="0"/>
        </a:xfrm>
      </p:grpSpPr>
      <p:sp>
        <p:nvSpPr>
          <p:cNvPr id="2405" name="Google Shape;2405;p324"/>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2406" name="Google Shape;2406;p324"/>
          <p:cNvSpPr txBox="1"/>
          <p:nvPr>
            <p:ph idx="1" type="body"/>
          </p:nvPr>
        </p:nvSpPr>
        <p:spPr>
          <a:xfrm>
            <a:off x="457200" y="609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Microservices Architecture follow the 12-step rule</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controllers , rather than pods</a:t>
            </a:r>
            <a:endParaRPr b="0" sz="2200"/>
          </a:p>
          <a:p>
            <a:pPr indent="-368300" lvl="0" marL="457200" marR="0" rtl="0" algn="l">
              <a:lnSpc>
                <a:spcPct val="70000"/>
              </a:lnSpc>
              <a:spcBef>
                <a:spcPts val="0"/>
              </a:spcBef>
              <a:spcAft>
                <a:spcPts val="0"/>
              </a:spcAft>
              <a:buClr>
                <a:srgbClr val="000000"/>
              </a:buClr>
              <a:buSzPts val="2200"/>
              <a:buChar char="-"/>
            </a:pPr>
            <a:r>
              <a:rPr b="0" lang="en-US" sz="2200"/>
              <a:t>Always version control your code and config files</a:t>
            </a:r>
            <a:endParaRPr b="0" sz="2200"/>
          </a:p>
          <a:p>
            <a:pPr indent="-368300" lvl="0" marL="457200" marR="0" rtl="0" algn="l">
              <a:lnSpc>
                <a:spcPct val="100000"/>
              </a:lnSpc>
              <a:spcBef>
                <a:spcPts val="0"/>
              </a:spcBef>
              <a:spcAft>
                <a:spcPts val="0"/>
              </a:spcAft>
              <a:buClr>
                <a:srgbClr val="000000"/>
              </a:buClr>
              <a:buSzPts val="2200"/>
              <a:buFont typeface="Calibri"/>
              <a:buChar char="-"/>
            </a:pPr>
            <a:r>
              <a:rPr b="0" lang="en-US" sz="2200"/>
              <a:t>if in confusion use fluentd for logging</a:t>
            </a:r>
            <a:endParaRPr b="0" sz="2200"/>
          </a:p>
          <a:p>
            <a:pPr indent="-368300" lvl="0" marL="457200" rtl="0" algn="l">
              <a:lnSpc>
                <a:spcPct val="100000"/>
              </a:lnSpc>
              <a:spcBef>
                <a:spcPts val="0"/>
              </a:spcBef>
              <a:spcAft>
                <a:spcPts val="0"/>
              </a:spcAft>
              <a:buClr>
                <a:srgbClr val="000000"/>
              </a:buClr>
              <a:buSzPts val="2200"/>
              <a:buChar char="-"/>
            </a:pPr>
            <a:r>
              <a:rPr b="0" lang="en-US" sz="2200">
                <a:solidFill>
                  <a:srgbClr val="383838"/>
                </a:solidFill>
              </a:rPr>
              <a:t>Cluster Federation helps to sync resources into multiple clusters , cross cluster discovery- </a:t>
            </a:r>
            <a:r>
              <a:rPr lang="en-US" sz="2200">
                <a:solidFill>
                  <a:srgbClr val="383838"/>
                </a:solidFill>
              </a:rPr>
              <a:t>Kubefed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Kompose </a:t>
            </a:r>
            <a:r>
              <a:rPr b="0" lang="en-US" sz="2200">
                <a:solidFill>
                  <a:srgbClr val="383838"/>
                </a:solidFill>
              </a:rPr>
              <a:t> converts docker compose file into kubernetes objects like deployments, and services,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Helm </a:t>
            </a:r>
            <a:r>
              <a:rPr b="0" lang="en-US" sz="2200">
                <a:solidFill>
                  <a:srgbClr val="383838"/>
                </a:solidFill>
              </a:rPr>
              <a:t>- streamlines installation and management of kubernetes cluster, its like the package manager for kubernetes, contains chart.yaml, template and values.yaml, provides 3 most important things - helps in creating </a:t>
            </a:r>
            <a:r>
              <a:rPr lang="en-US" sz="2200">
                <a:solidFill>
                  <a:srgbClr val="383838"/>
                </a:solidFill>
              </a:rPr>
              <a:t>templates</a:t>
            </a:r>
            <a:r>
              <a:rPr b="0" lang="en-US" sz="2200">
                <a:solidFill>
                  <a:srgbClr val="383838"/>
                </a:solidFill>
              </a:rPr>
              <a:t>, </a:t>
            </a:r>
            <a:r>
              <a:rPr lang="en-US" sz="2200">
                <a:solidFill>
                  <a:srgbClr val="383838"/>
                </a:solidFill>
              </a:rPr>
              <a:t>versioning</a:t>
            </a:r>
            <a:r>
              <a:rPr b="0" lang="en-US" sz="2200">
                <a:solidFill>
                  <a:srgbClr val="383838"/>
                </a:solidFill>
              </a:rPr>
              <a:t> and rolled back and tracked, </a:t>
            </a:r>
            <a:r>
              <a:rPr lang="en-US" sz="2200">
                <a:solidFill>
                  <a:srgbClr val="383838"/>
                </a:solidFill>
              </a:rPr>
              <a:t>application packaging. </a:t>
            </a:r>
            <a:endParaRPr b="0" sz="2200"/>
          </a:p>
          <a:p>
            <a:pPr indent="-368300" lvl="0" marL="457200" marR="0" rtl="0" algn="l">
              <a:lnSpc>
                <a:spcPct val="100000"/>
              </a:lnSpc>
              <a:spcBef>
                <a:spcPts val="0"/>
              </a:spcBef>
              <a:spcAft>
                <a:spcPts val="0"/>
              </a:spcAft>
              <a:buClr>
                <a:srgbClr val="000000"/>
              </a:buClr>
              <a:buSzPts val="2200"/>
              <a:buChar char="-"/>
            </a:pPr>
            <a:r>
              <a:rPr b="0" lang="en-US" sz="2200"/>
              <a:t>Kubernetes Documentation are the best resource whenever in doubt. - </a:t>
            </a:r>
            <a:r>
              <a:rPr b="0" lang="en-US" sz="2200" u="sng">
                <a:solidFill>
                  <a:schemeClr val="hlink"/>
                </a:solidFill>
                <a:hlinkClick r:id="rId3"/>
              </a:rPr>
              <a:t>https://kubernetes.io/docs/reference/</a:t>
            </a:r>
            <a:r>
              <a:rPr b="0" lang="en-US" sz="2200"/>
              <a:t> and </a:t>
            </a:r>
            <a:r>
              <a:rPr b="0" lang="en-US" sz="2200" u="sng">
                <a:solidFill>
                  <a:schemeClr val="hlink"/>
                </a:solidFill>
                <a:hlinkClick r:id="rId4"/>
              </a:rPr>
              <a:t>https://kubernetes.io/docs/concepts/</a:t>
            </a:r>
            <a:r>
              <a:rPr b="0" lang="en-US" sz="2200"/>
              <a:t> </a:t>
            </a:r>
            <a:endParaRPr b="0" sz="2200"/>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0" name="Shape 2410"/>
        <p:cNvGrpSpPr/>
        <p:nvPr/>
      </p:nvGrpSpPr>
      <p:grpSpPr>
        <a:xfrm>
          <a:off x="0" y="0"/>
          <a:ext cx="0" cy="0"/>
          <a:chOff x="0" y="0"/>
          <a:chExt cx="0" cy="0"/>
        </a:xfrm>
      </p:grpSpPr>
      <p:sp>
        <p:nvSpPr>
          <p:cNvPr id="2411" name="Google Shape;2411;p325"/>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 Multiple Nodes Demo </a:t>
            </a:r>
            <a:endParaRPr b="1" i="0" sz="3600" u="none" cap="none" strike="noStrike">
              <a:solidFill>
                <a:srgbClr val="000000"/>
              </a:solidFill>
              <a:latin typeface="Calibri"/>
              <a:ea typeface="Calibri"/>
              <a:cs typeface="Calibri"/>
              <a:sym typeface="Calibri"/>
            </a:endParaRPr>
          </a:p>
        </p:txBody>
      </p:sp>
      <p:sp>
        <p:nvSpPr>
          <p:cNvPr id="2412" name="Google Shape;2412;p325"/>
          <p:cNvSpPr txBox="1"/>
          <p:nvPr>
            <p:ph idx="1" type="body"/>
          </p:nvPr>
        </p:nvSpPr>
        <p:spPr>
          <a:xfrm>
            <a:off x="457200" y="1524000"/>
            <a:ext cx="8153400" cy="4495800"/>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640"/>
              </a:spcBef>
              <a:spcAft>
                <a:spcPts val="0"/>
              </a:spcAft>
              <a:buClr>
                <a:srgbClr val="000000"/>
              </a:buClr>
              <a:buSzPts val="2200"/>
              <a:buFont typeface="Noto Sans Symbols"/>
              <a:buChar char="▪"/>
            </a:pPr>
            <a:r>
              <a:rPr b="0" lang="en-US" sz="2200"/>
              <a:t>Create a Node (EC2) and join the master</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should see 2 nodes now</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create a deployment with 3 replicas and see the placement of pods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scale the deployment and see how it does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can extend this to try daemonsets and other concepts to validate our understanding</a:t>
            </a:r>
            <a:endParaRPr b="0" sz="2200"/>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6" name="Shape 2416"/>
        <p:cNvGrpSpPr/>
        <p:nvPr/>
      </p:nvGrpSpPr>
      <p:grpSpPr>
        <a:xfrm>
          <a:off x="0" y="0"/>
          <a:ext cx="0" cy="0"/>
          <a:chOff x="0" y="0"/>
          <a:chExt cx="0" cy="0"/>
        </a:xfrm>
      </p:grpSpPr>
      <p:sp>
        <p:nvSpPr>
          <p:cNvPr id="2417" name="Google Shape;2417;p32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Course Evaluation</a:t>
            </a:r>
            <a:endParaRPr/>
          </a:p>
        </p:txBody>
      </p:sp>
      <p:sp>
        <p:nvSpPr>
          <p:cNvPr id="2418" name="Google Shape;2418;p326"/>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1" i="0" lang="en-US" sz="2480" u="none" cap="none" strike="noStrike">
                <a:solidFill>
                  <a:schemeClr val="dk1"/>
                </a:solidFill>
                <a:latin typeface="Calibri"/>
                <a:ea typeface="Calibri"/>
                <a:cs typeface="Calibri"/>
                <a:sym typeface="Calibri"/>
              </a:rPr>
              <a:t>Please take a moment to complete your course evaluation which gives you immediate access to your certificate of completion.</a:t>
            </a:r>
            <a:endParaRPr/>
          </a:p>
          <a:p>
            <a:pPr indent="0" lvl="0" marL="0" marR="0" rtl="0" algn="l">
              <a:lnSpc>
                <a:spcPct val="70000"/>
              </a:lnSpc>
              <a:spcBef>
                <a:spcPts val="496"/>
              </a:spcBef>
              <a:spcAft>
                <a:spcPts val="0"/>
              </a:spcAft>
              <a:buClr>
                <a:schemeClr val="accent3"/>
              </a:buClr>
              <a:buSzPts val="2232"/>
              <a:buFont typeface="Noto Sans Symbols"/>
              <a:buNone/>
            </a:pPr>
            <a:r>
              <a:rPr b="1" i="0" lang="en-US" sz="2480" u="none" cap="none" strike="noStrike">
                <a:solidFill>
                  <a:schemeClr val="dk1"/>
                </a:solidFill>
                <a:latin typeface="Calibri"/>
                <a:ea typeface="Calibri"/>
                <a:cs typeface="Calibri"/>
                <a:sym typeface="Calibri"/>
              </a:rPr>
              <a:t>All responses are confidential even though an email address is requested.</a:t>
            </a:r>
            <a:endParaRPr/>
          </a:p>
          <a:p>
            <a:pPr indent="0" lvl="0" marL="0" marR="0" rtl="0" algn="l">
              <a:lnSpc>
                <a:spcPct val="70000"/>
              </a:lnSpc>
              <a:spcBef>
                <a:spcPts val="496"/>
              </a:spcBef>
              <a:spcAft>
                <a:spcPts val="0"/>
              </a:spcAft>
              <a:buClr>
                <a:schemeClr val="accent3"/>
              </a:buClr>
              <a:buSzPts val="2232"/>
              <a:buFont typeface="Noto Sans Symbols"/>
              <a:buNone/>
            </a:pPr>
            <a:r>
              <a:t/>
            </a:r>
            <a:endParaRPr b="1" i="0" sz="2480" u="none" cap="none" strike="noStrike">
              <a:solidFill>
                <a:schemeClr val="dk1"/>
              </a:solidFill>
              <a:latin typeface="Calibri"/>
              <a:ea typeface="Calibri"/>
              <a:cs typeface="Calibri"/>
              <a:sym typeface="Calibri"/>
            </a:endParaRPr>
          </a:p>
          <a:p>
            <a:pPr indent="-457200" lvl="0" marL="457200" marR="0" rtl="0" algn="l">
              <a:lnSpc>
                <a:spcPct val="70000"/>
              </a:lnSpc>
              <a:spcBef>
                <a:spcPts val="496"/>
              </a:spcBef>
              <a:spcAft>
                <a:spcPts val="0"/>
              </a:spcAft>
              <a:buClr>
                <a:schemeClr val="accent3"/>
              </a:buClr>
              <a:buSzPts val="2232"/>
              <a:buFont typeface="Noto Sans Symbols"/>
              <a:buChar char="▪"/>
            </a:pPr>
            <a:r>
              <a:rPr b="1" i="0" lang="en-US" sz="2480" u="none" cap="none" strike="noStrike">
                <a:solidFill>
                  <a:schemeClr val="dk1"/>
                </a:solidFill>
                <a:latin typeface="Calibri"/>
                <a:ea typeface="Calibri"/>
                <a:cs typeface="Calibri"/>
                <a:sym typeface="Calibri"/>
              </a:rPr>
              <a:t>Go to </a:t>
            </a:r>
            <a:r>
              <a:rPr b="1" i="0" lang="en-US" sz="2480" u="sng" cap="none" strike="noStrike">
                <a:solidFill>
                  <a:schemeClr val="hlink"/>
                </a:solidFill>
                <a:latin typeface="Calibri"/>
                <a:ea typeface="Calibri"/>
                <a:cs typeface="Calibri"/>
                <a:sym typeface="Calibri"/>
                <a:hlinkClick r:id="rId3"/>
              </a:rPr>
              <a:t>http://www.metricsthatmatter.com/ASPE </a:t>
            </a:r>
            <a:endParaRPr b="1" i="0" sz="2480" u="none" cap="none" strike="noStrike">
              <a:solidFill>
                <a:schemeClr val="dk1"/>
              </a:solidFill>
              <a:latin typeface="Calibri"/>
              <a:ea typeface="Calibri"/>
              <a:cs typeface="Calibri"/>
              <a:sym typeface="Calibri"/>
            </a:endParaRPr>
          </a:p>
          <a:p>
            <a:pPr indent="-457200" lvl="0" marL="457200" marR="0" rtl="0" algn="l">
              <a:lnSpc>
                <a:spcPct val="70000"/>
              </a:lnSpc>
              <a:spcBef>
                <a:spcPts val="496"/>
              </a:spcBef>
              <a:spcAft>
                <a:spcPts val="0"/>
              </a:spcAft>
              <a:buClr>
                <a:schemeClr val="accent3"/>
              </a:buClr>
              <a:buSzPts val="2232"/>
              <a:buFont typeface="Noto Sans Symbols"/>
              <a:buChar char="▪"/>
            </a:pPr>
            <a:r>
              <a:rPr b="1" i="0" lang="en-US" sz="2480" u="none" cap="none" strike="noStrike">
                <a:solidFill>
                  <a:schemeClr val="dk1"/>
                </a:solidFill>
                <a:latin typeface="Calibri"/>
                <a:ea typeface="Calibri"/>
                <a:cs typeface="Calibri"/>
                <a:sym typeface="Calibri"/>
              </a:rPr>
              <a:t>From the drop down menu choose </a:t>
            </a:r>
            <a:r>
              <a:rPr b="1" i="0" lang="en-US" sz="2480" u="none" cap="none" strike="noStrike">
                <a:solidFill>
                  <a:srgbClr val="C00000"/>
                </a:solidFill>
                <a:latin typeface="Calibri"/>
                <a:ea typeface="Calibri"/>
                <a:cs typeface="Calibri"/>
                <a:sym typeface="Calibri"/>
              </a:rPr>
              <a:t>Microservices Engineering Boot Camp</a:t>
            </a:r>
            <a:r>
              <a:rPr b="1" i="0" lang="en-US" sz="2480" u="none" cap="none" strike="noStrike">
                <a:solidFill>
                  <a:schemeClr val="dk1"/>
                </a:solidFill>
                <a:latin typeface="Calibri"/>
                <a:ea typeface="Calibri"/>
                <a:cs typeface="Calibri"/>
                <a:sym typeface="Calibri"/>
              </a:rPr>
              <a:t>, site, instructor name, class start date</a:t>
            </a:r>
            <a:endParaRPr/>
          </a:p>
          <a:p>
            <a:pPr indent="-457200" lvl="0" marL="457200" marR="0" rtl="0" algn="l">
              <a:lnSpc>
                <a:spcPct val="70000"/>
              </a:lnSpc>
              <a:spcBef>
                <a:spcPts val="496"/>
              </a:spcBef>
              <a:spcAft>
                <a:spcPts val="0"/>
              </a:spcAft>
              <a:buClr>
                <a:schemeClr val="accent3"/>
              </a:buClr>
              <a:buSzPts val="2232"/>
              <a:buFont typeface="Noto Sans Symbols"/>
              <a:buChar char="▪"/>
            </a:pPr>
            <a:r>
              <a:rPr b="1" i="0" lang="en-US" sz="2480" u="none" cap="none" strike="noStrike">
                <a:solidFill>
                  <a:schemeClr val="dk1"/>
                </a:solidFill>
                <a:latin typeface="Calibri"/>
                <a:ea typeface="Calibri"/>
                <a:cs typeface="Calibri"/>
                <a:sym typeface="Calibri"/>
              </a:rPr>
              <a:t>Fill out and submit the form</a:t>
            </a:r>
            <a:endParaRPr/>
          </a:p>
          <a:p>
            <a:pPr indent="-457200" lvl="0" marL="457200" marR="0" rtl="0" algn="l">
              <a:lnSpc>
                <a:spcPct val="70000"/>
              </a:lnSpc>
              <a:spcBef>
                <a:spcPts val="496"/>
              </a:spcBef>
              <a:spcAft>
                <a:spcPts val="0"/>
              </a:spcAft>
              <a:buClr>
                <a:schemeClr val="accent3"/>
              </a:buClr>
              <a:buSzPts val="2232"/>
              <a:buFont typeface="Noto Sans Symbols"/>
              <a:buChar char="▪"/>
            </a:pPr>
            <a:r>
              <a:rPr b="1" i="0" lang="en-US" sz="2480" u="none" cap="none" strike="noStrike">
                <a:solidFill>
                  <a:schemeClr val="dk1"/>
                </a:solidFill>
                <a:latin typeface="Calibri"/>
                <a:ea typeface="Calibri"/>
                <a:cs typeface="Calibri"/>
                <a:sym typeface="Calibri"/>
              </a:rPr>
              <a:t>It is available for 10 calendar days</a:t>
            </a:r>
            <a:endParaRPr/>
          </a:p>
          <a:p>
            <a:pPr indent="-315468" lvl="0" marL="457200" marR="0" rtl="0" algn="l">
              <a:lnSpc>
                <a:spcPct val="70000"/>
              </a:lnSpc>
              <a:spcBef>
                <a:spcPts val="496"/>
              </a:spcBef>
              <a:spcAft>
                <a:spcPts val="0"/>
              </a:spcAft>
              <a:buClr>
                <a:schemeClr val="accent3"/>
              </a:buClr>
              <a:buSzPts val="2232"/>
              <a:buFont typeface="Noto Sans Symbols"/>
              <a:buNone/>
            </a:pPr>
            <a:r>
              <a:t/>
            </a:r>
            <a:endParaRPr b="1" i="0" sz="2480" u="none" cap="none" strike="noStrike">
              <a:solidFill>
                <a:schemeClr val="dk1"/>
              </a:solidFill>
              <a:latin typeface="Calibri"/>
              <a:ea typeface="Calibri"/>
              <a:cs typeface="Calibri"/>
              <a:sym typeface="Calibri"/>
            </a:endParaRPr>
          </a:p>
          <a:p>
            <a:pPr indent="0" lvl="0" marL="0" marR="0" rtl="0" algn="ctr">
              <a:lnSpc>
                <a:spcPct val="70000"/>
              </a:lnSpc>
              <a:spcBef>
                <a:spcPts val="496"/>
              </a:spcBef>
              <a:spcAft>
                <a:spcPts val="0"/>
              </a:spcAft>
              <a:buClr>
                <a:schemeClr val="accent3"/>
              </a:buClr>
              <a:buSzPts val="2232"/>
              <a:buFont typeface="Noto Sans Symbols"/>
              <a:buNone/>
            </a:pPr>
            <a:r>
              <a:rPr b="1" i="0" lang="en-US" sz="2480" u="none" cap="none" strike="noStrike">
                <a:solidFill>
                  <a:schemeClr val="dk1"/>
                </a:solidFill>
                <a:latin typeface="Calibri"/>
                <a:ea typeface="Calibri"/>
                <a:cs typeface="Calibri"/>
                <a:sym typeface="Calibri"/>
              </a:rPr>
              <a:t>Thank You!</a:t>
            </a:r>
            <a:endParaRPr/>
          </a:p>
          <a:p>
            <a:pPr indent="-315468" lvl="0" marL="457200" marR="0" rtl="0" algn="l">
              <a:lnSpc>
                <a:spcPct val="70000"/>
              </a:lnSpc>
              <a:spcBef>
                <a:spcPts val="496"/>
              </a:spcBef>
              <a:spcAft>
                <a:spcPts val="0"/>
              </a:spcAft>
              <a:buClr>
                <a:schemeClr val="accent3"/>
              </a:buClr>
              <a:buSzPts val="2232"/>
              <a:buFont typeface="Noto Sans Symbols"/>
              <a:buNone/>
            </a:pPr>
            <a:r>
              <a:t/>
            </a:r>
            <a:endParaRPr b="1" i="0" sz="2480" u="none" cap="none" strike="noStrike">
              <a:solidFill>
                <a:schemeClr val="dk1"/>
              </a:solidFill>
              <a:latin typeface="Calibri"/>
              <a:ea typeface="Calibri"/>
              <a:cs typeface="Calibri"/>
              <a:sym typeface="Calibri"/>
            </a:endParaRPr>
          </a:p>
        </p:txBody>
      </p:sp>
      <p:cxnSp>
        <p:nvCxnSpPr>
          <p:cNvPr id="2419" name="Google Shape;2419;p326"/>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628650" y="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sp>
        <p:nvSpPr>
          <p:cNvPr id="509" name="Google Shape;509;p85"/>
          <p:cNvSpPr txBox="1"/>
          <p:nvPr>
            <p:ph idx="1" type="body"/>
          </p:nvPr>
        </p:nvSpPr>
        <p:spPr>
          <a:xfrm>
            <a:off x="628650" y="1524000"/>
            <a:ext cx="4324350" cy="4572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664"/>
              <a:buFont typeface="Noto Sans Symbols"/>
              <a:buChar char="▪"/>
            </a:pPr>
            <a:r>
              <a:rPr b="1" i="0" lang="en-US" sz="2960" u="none" cap="none" strike="noStrike">
                <a:solidFill>
                  <a:schemeClr val="dk1"/>
                </a:solidFill>
                <a:latin typeface="Calibri"/>
                <a:ea typeface="Calibri"/>
                <a:cs typeface="Calibri"/>
                <a:sym typeface="Calibri"/>
              </a:rPr>
              <a:t>Elastic</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1" i="0" lang="en-US" sz="2590" u="none" cap="none" strike="noStrike">
                <a:solidFill>
                  <a:schemeClr val="dk1"/>
                </a:solidFill>
                <a:latin typeface="Calibri"/>
                <a:ea typeface="Calibri"/>
                <a:cs typeface="Calibri"/>
                <a:sym typeface="Calibri"/>
              </a:rPr>
              <a:t>Scale up</a:t>
            </a:r>
            <a:endParaRPr/>
          </a:p>
          <a:p>
            <a:pPr indent="-457200" lvl="2" marL="13716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Async</a:t>
            </a:r>
            <a:endParaRPr b="0" i="0" sz="2220" u="none" cap="none" strike="noStrike">
              <a:solidFill>
                <a:schemeClr val="dk1"/>
              </a:solidFill>
              <a:latin typeface="Calibri"/>
              <a:ea typeface="Calibri"/>
              <a:cs typeface="Calibri"/>
              <a:sym typeface="Calibri"/>
            </a:endParaRPr>
          </a:p>
          <a:p>
            <a:pPr indent="-457200" lvl="2" marL="13716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Non-blocking</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1" i="0" lang="en-US" sz="2590" u="none" cap="none" strike="noStrike">
                <a:solidFill>
                  <a:schemeClr val="dk1"/>
                </a:solidFill>
                <a:latin typeface="Calibri"/>
                <a:ea typeface="Calibri"/>
                <a:cs typeface="Calibri"/>
                <a:sym typeface="Calibri"/>
              </a:rPr>
              <a:t>Scale out</a:t>
            </a:r>
            <a:endParaRPr/>
          </a:p>
          <a:p>
            <a:pPr indent="-457200" lvl="2" marL="13716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Immutable data</a:t>
            </a:r>
            <a:endParaRPr/>
          </a:p>
          <a:p>
            <a:pPr indent="-457200" lvl="2" marL="13716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Share nothing</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1" i="0" lang="en-US" sz="2960" u="none" cap="none" strike="noStrike">
                <a:solidFill>
                  <a:schemeClr val="dk1"/>
                </a:solidFill>
                <a:latin typeface="Calibri"/>
                <a:ea typeface="Calibri"/>
                <a:cs typeface="Calibri"/>
                <a:sym typeface="Calibri"/>
              </a:rPr>
              <a:t>Responsive</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0" i="0" lang="en-US" sz="2590" u="none" cap="none" strike="noStrike">
                <a:solidFill>
                  <a:schemeClr val="dk1"/>
                </a:solidFill>
                <a:latin typeface="Calibri"/>
                <a:ea typeface="Calibri"/>
                <a:cs typeface="Calibri"/>
                <a:sym typeface="Calibri"/>
              </a:rPr>
              <a:t>Responsive to events, load failure, users</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0" i="0" lang="en-US" sz="2590" u="none" cap="none" strike="noStrike">
                <a:solidFill>
                  <a:schemeClr val="dk1"/>
                </a:solidFill>
                <a:latin typeface="Calibri"/>
                <a:ea typeface="Calibri"/>
                <a:cs typeface="Calibri"/>
                <a:sym typeface="Calibri"/>
              </a:rPr>
              <a:t>Distribution of data</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0" i="0" lang="en-US" sz="2590" u="none" cap="none" strike="noStrike">
                <a:solidFill>
                  <a:schemeClr val="dk1"/>
                </a:solidFill>
                <a:latin typeface="Calibri"/>
                <a:ea typeface="Calibri"/>
                <a:cs typeface="Calibri"/>
                <a:sym typeface="Calibri"/>
              </a:rPr>
              <a:t>Circuit Breakers</a:t>
            </a:r>
            <a:endParaRPr/>
          </a:p>
        </p:txBody>
      </p:sp>
      <p:pic>
        <p:nvPicPr>
          <p:cNvPr id="510" name="Google Shape;510;p85"/>
          <p:cNvPicPr preferRelativeResize="0"/>
          <p:nvPr/>
        </p:nvPicPr>
        <p:blipFill rotWithShape="1">
          <a:blip r:embed="rId3">
            <a:alphaModFix/>
          </a:blip>
          <a:srcRect b="0" l="0" r="0" t="0"/>
          <a:stretch/>
        </p:blipFill>
        <p:spPr>
          <a:xfrm>
            <a:off x="5207508" y="1371600"/>
            <a:ext cx="2833734" cy="2286000"/>
          </a:xfrm>
          <a:prstGeom prst="rect">
            <a:avLst/>
          </a:prstGeom>
          <a:noFill/>
          <a:ln>
            <a:noFill/>
          </a:ln>
        </p:spPr>
      </p:pic>
      <p:pic>
        <p:nvPicPr>
          <p:cNvPr id="511" name="Google Shape;511;p85"/>
          <p:cNvPicPr preferRelativeResize="0"/>
          <p:nvPr/>
        </p:nvPicPr>
        <p:blipFill rotWithShape="1">
          <a:blip r:embed="rId4">
            <a:alphaModFix/>
          </a:blip>
          <a:srcRect b="0" l="0" r="0" t="0"/>
          <a:stretch/>
        </p:blipFill>
        <p:spPr>
          <a:xfrm>
            <a:off x="5204185" y="3810000"/>
            <a:ext cx="2840380" cy="2280122"/>
          </a:xfrm>
          <a:prstGeom prst="rect">
            <a:avLst/>
          </a:prstGeom>
          <a:noFill/>
          <a:ln>
            <a:noFill/>
          </a:ln>
        </p:spPr>
      </p:pic>
      <p:cxnSp>
        <p:nvCxnSpPr>
          <p:cNvPr id="512" name="Google Shape;512;p85"/>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86"/>
          <p:cNvSpPr txBox="1"/>
          <p:nvPr>
            <p:ph type="title"/>
          </p:nvPr>
        </p:nvSpPr>
        <p:spPr>
          <a:xfrm>
            <a:off x="628650" y="2286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Result</a:t>
            </a:r>
            <a:endParaRPr/>
          </a:p>
        </p:txBody>
      </p:sp>
      <p:sp>
        <p:nvSpPr>
          <p:cNvPr id="518" name="Google Shape;518;p86"/>
          <p:cNvSpPr txBox="1"/>
          <p:nvPr>
            <p:ph idx="1" type="body"/>
          </p:nvPr>
        </p:nvSpPr>
        <p:spPr>
          <a:xfrm>
            <a:off x="628650" y="1524000"/>
            <a:ext cx="3943350" cy="4572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1" i="0" lang="en-US" sz="2800" u="none" cap="none" strike="noStrike">
                <a:solidFill>
                  <a:schemeClr val="dk1"/>
                </a:solidFill>
                <a:latin typeface="Calibri"/>
                <a:ea typeface="Calibri"/>
                <a:cs typeface="Calibri"/>
                <a:sym typeface="Calibri"/>
              </a:rPr>
              <a:t>Business Uplift</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Conversions up 20%</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Mobile orders up 98%</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No downtime on Black Friday or Boxing Day</a:t>
            </a:r>
            <a:endParaRPr/>
          </a:p>
        </p:txBody>
      </p:sp>
      <p:sp>
        <p:nvSpPr>
          <p:cNvPr id="519" name="Google Shape;519;p86"/>
          <p:cNvSpPr txBox="1"/>
          <p:nvPr/>
        </p:nvSpPr>
        <p:spPr>
          <a:xfrm>
            <a:off x="4876800" y="1524000"/>
            <a:ext cx="40386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1" lang="en-US" sz="2800">
                <a:solidFill>
                  <a:schemeClr val="dk1"/>
                </a:solidFill>
                <a:latin typeface="Calibri"/>
                <a:ea typeface="Calibri"/>
                <a:cs typeface="Calibri"/>
                <a:sym typeface="Calibri"/>
              </a:rPr>
              <a:t>Operational Savings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lang="en-US" sz="2800">
                <a:solidFill>
                  <a:schemeClr val="dk1"/>
                </a:solidFill>
                <a:latin typeface="Calibri"/>
                <a:ea typeface="Calibri"/>
                <a:cs typeface="Calibri"/>
                <a:sym typeface="Calibri"/>
              </a:rPr>
              <a:t>Moved off expensive hardware</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lang="en-US" sz="2800">
                <a:solidFill>
                  <a:schemeClr val="dk1"/>
                </a:solidFill>
                <a:latin typeface="Calibri"/>
                <a:ea typeface="Calibri"/>
                <a:cs typeface="Calibri"/>
                <a:sym typeface="Calibri"/>
              </a:rPr>
              <a:t>Cheap virtual x86 servers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lang="en-US" sz="2800">
                <a:solidFill>
                  <a:schemeClr val="dk1"/>
                </a:solidFill>
                <a:latin typeface="Calibri"/>
                <a:ea typeface="Calibri"/>
                <a:cs typeface="Calibri"/>
                <a:sym typeface="Calibri"/>
              </a:rPr>
              <a:t>20-50% cost savings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lang="en-US" sz="2800">
                <a:solidFill>
                  <a:schemeClr val="dk1"/>
                </a:solidFill>
                <a:latin typeface="Calibri"/>
                <a:ea typeface="Calibri"/>
                <a:cs typeface="Calibri"/>
                <a:sym typeface="Calibri"/>
              </a:rPr>
              <a:t>~40% compute cycles</a:t>
            </a:r>
            <a:endParaRPr/>
          </a:p>
        </p:txBody>
      </p:sp>
      <p:cxnSp>
        <p:nvCxnSpPr>
          <p:cNvPr id="520" name="Google Shape;520;p86"/>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break an application into Microservices?</a:t>
            </a:r>
            <a:endParaRPr/>
          </a:p>
        </p:txBody>
      </p:sp>
      <p:sp>
        <p:nvSpPr>
          <p:cNvPr id="526" name="Google Shape;526;p87"/>
          <p:cNvSpPr txBox="1"/>
          <p:nvPr>
            <p:ph idx="1" type="body"/>
          </p:nvPr>
        </p:nvSpPr>
        <p:spPr>
          <a:xfrm>
            <a:off x="628650" y="1824037"/>
            <a:ext cx="7886700" cy="3890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Based on existing system and natural architectural boundaries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Database can be exposed as a Microservice for example</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Any slow process behind a queue can be considered a Microservice</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Language boundaries are an opportunity for Microservice creation</a:t>
            </a:r>
            <a:endParaRPr/>
          </a:p>
        </p:txBody>
      </p:sp>
      <p:cxnSp>
        <p:nvCxnSpPr>
          <p:cNvPr id="527" name="Google Shape;527;p87"/>
          <p:cNvCxnSpPr/>
          <p:nvPr/>
        </p:nvCxnSpPr>
        <p:spPr>
          <a:xfrm>
            <a:off x="304800" y="1676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61"/>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700"/>
              <a:buFont typeface="Calibri"/>
              <a:buNone/>
            </a:pPr>
            <a:r>
              <a:rPr b="1" i="0" lang="en-US" sz="2800">
                <a:solidFill>
                  <a:schemeClr val="dk1"/>
                </a:solidFill>
                <a:latin typeface="Calibri"/>
                <a:ea typeface="Calibri"/>
                <a:cs typeface="Calibri"/>
                <a:sym typeface="Calibri"/>
              </a:rPr>
              <a:t>Who is your instructor today?</a:t>
            </a:r>
            <a:endParaRPr/>
          </a:p>
          <a:p>
            <a:pPr indent="0" lvl="0" marL="0" marR="0" rtl="0" algn="l">
              <a:spcBef>
                <a:spcPts val="480"/>
              </a:spcBef>
              <a:spcAft>
                <a:spcPts val="0"/>
              </a:spcAft>
              <a:buClr>
                <a:schemeClr val="dk1"/>
              </a:buClr>
              <a:buSzPts val="600"/>
              <a:buFont typeface="Calibri"/>
              <a:buNone/>
            </a:pPr>
            <a:r>
              <a:rPr b="1" i="1" lang="en-US" sz="2400">
                <a:solidFill>
                  <a:schemeClr val="dk1"/>
                </a:solidFill>
                <a:latin typeface="Calibri"/>
                <a:ea typeface="Calibri"/>
                <a:cs typeface="Calibri"/>
                <a:sym typeface="Calibri"/>
              </a:rPr>
              <a:t>A little about me…</a:t>
            </a:r>
            <a:endParaRPr/>
          </a:p>
        </p:txBody>
      </p:sp>
      <p:pic>
        <p:nvPicPr>
          <p:cNvPr descr="http://decarbonisesa.files.wordpress.com/2011/07/who-are-we.jpg" id="324" name="Google Shape;324;p61"/>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4313"/>
              </a:srgbClr>
            </a:outerShdw>
          </a:effectLst>
        </p:spPr>
      </p:pic>
      <p:cxnSp>
        <p:nvCxnSpPr>
          <p:cNvPr id="325" name="Google Shape;325;p61"/>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Strategy for legacy monoliths:</a:t>
            </a:r>
            <a:br>
              <a:rPr b="1" i="0" lang="en-US" sz="3600" u="none" cap="none" strike="noStrike">
                <a:solidFill>
                  <a:schemeClr val="accent3"/>
                </a:solidFill>
                <a:latin typeface="Calibri"/>
                <a:ea typeface="Calibri"/>
                <a:cs typeface="Calibri"/>
                <a:sym typeface="Calibri"/>
              </a:rPr>
            </a:br>
            <a:r>
              <a:rPr b="1" i="0" lang="en-US" sz="3600" u="none" cap="none" strike="noStrike">
                <a:solidFill>
                  <a:schemeClr val="accent3"/>
                </a:solidFill>
                <a:latin typeface="Calibri"/>
                <a:ea typeface="Calibri"/>
                <a:cs typeface="Calibri"/>
                <a:sym typeface="Calibri"/>
              </a:rPr>
              <a:t>The Strangler Pattern</a:t>
            </a:r>
            <a:endParaRPr/>
          </a:p>
        </p:txBody>
      </p:sp>
      <p:pic>
        <p:nvPicPr>
          <p:cNvPr id="533" name="Google Shape;533;p88"/>
          <p:cNvPicPr preferRelativeResize="0"/>
          <p:nvPr>
            <p:ph idx="1" type="body"/>
          </p:nvPr>
        </p:nvPicPr>
        <p:blipFill rotWithShape="1">
          <a:blip r:embed="rId3">
            <a:alphaModFix/>
          </a:blip>
          <a:srcRect b="0" l="0" r="0" t="0"/>
          <a:stretch/>
        </p:blipFill>
        <p:spPr>
          <a:xfrm>
            <a:off x="457200" y="2103214"/>
            <a:ext cx="8229600" cy="3163377"/>
          </a:xfrm>
          <a:prstGeom prst="rect">
            <a:avLst/>
          </a:prstGeom>
          <a:noFill/>
          <a:ln>
            <a:noFill/>
          </a:ln>
          <a:effectLst>
            <a:outerShdw blurRad="292100" rotWithShape="0" algn="tl" dir="2700000" dist="139700">
              <a:srgbClr val="333333">
                <a:alpha val="64705"/>
              </a:srgbClr>
            </a:outerShdw>
          </a:effectLst>
        </p:spPr>
      </p:pic>
      <p:sp>
        <p:nvSpPr>
          <p:cNvPr id="534" name="Google Shape;534;p88"/>
          <p:cNvSpPr txBox="1"/>
          <p:nvPr/>
        </p:nvSpPr>
        <p:spPr>
          <a:xfrm>
            <a:off x="3547696" y="6410690"/>
            <a:ext cx="204860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r:id="rId4"/>
              </a:rPr>
              <a:t>https://flic.kr/p/nMWBkR</a:t>
            </a:r>
            <a:endParaRPr sz="1200">
              <a:solidFill>
                <a:schemeClr val="dk1"/>
              </a:solidFill>
              <a:latin typeface="Arial"/>
              <a:ea typeface="Arial"/>
              <a:cs typeface="Arial"/>
              <a:sym typeface="Arial"/>
            </a:endParaRPr>
          </a:p>
        </p:txBody>
      </p:sp>
      <p:cxnSp>
        <p:nvCxnSpPr>
          <p:cNvPr id="535" name="Google Shape;535;p88"/>
          <p:cNvCxnSpPr/>
          <p:nvPr/>
        </p:nvCxnSpPr>
        <p:spPr>
          <a:xfrm>
            <a:off x="304800" y="1676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628650" y="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Strategy for legacy monoliths:</a:t>
            </a:r>
            <a:br>
              <a:rPr b="1" i="0" lang="en-US" sz="3600" u="none" cap="none" strike="noStrike">
                <a:solidFill>
                  <a:schemeClr val="accent3"/>
                </a:solidFill>
                <a:latin typeface="Calibri"/>
                <a:ea typeface="Calibri"/>
                <a:cs typeface="Calibri"/>
                <a:sym typeface="Calibri"/>
              </a:rPr>
            </a:br>
            <a:r>
              <a:rPr b="1" i="0" lang="en-US" sz="3600" u="none" cap="none" strike="noStrike">
                <a:solidFill>
                  <a:schemeClr val="accent3"/>
                </a:solidFill>
                <a:latin typeface="Calibri"/>
                <a:ea typeface="Calibri"/>
                <a:cs typeface="Calibri"/>
                <a:sym typeface="Calibri"/>
              </a:rPr>
              <a:t>The Strangler Pattern</a:t>
            </a:r>
            <a:endParaRPr/>
          </a:p>
        </p:txBody>
      </p:sp>
      <p:pic>
        <p:nvPicPr>
          <p:cNvPr id="541" name="Google Shape;541;p89"/>
          <p:cNvPicPr preferRelativeResize="0"/>
          <p:nvPr>
            <p:ph idx="1" type="body"/>
          </p:nvPr>
        </p:nvPicPr>
        <p:blipFill rotWithShape="1">
          <a:blip r:embed="rId3">
            <a:alphaModFix/>
          </a:blip>
          <a:srcRect b="0" l="0" r="0" t="0"/>
          <a:stretch/>
        </p:blipFill>
        <p:spPr>
          <a:xfrm>
            <a:off x="4958024" y="1371583"/>
            <a:ext cx="3804976" cy="2206887"/>
          </a:xfrm>
          <a:prstGeom prst="rect">
            <a:avLst/>
          </a:prstGeom>
          <a:noFill/>
          <a:ln>
            <a:noFill/>
          </a:ln>
        </p:spPr>
      </p:pic>
      <p:pic>
        <p:nvPicPr>
          <p:cNvPr id="542" name="Google Shape;542;p89"/>
          <p:cNvPicPr preferRelativeResize="0"/>
          <p:nvPr/>
        </p:nvPicPr>
        <p:blipFill rotWithShape="1">
          <a:blip r:embed="rId4">
            <a:alphaModFix/>
          </a:blip>
          <a:srcRect b="0" l="0" r="0" t="0"/>
          <a:stretch/>
        </p:blipFill>
        <p:spPr>
          <a:xfrm>
            <a:off x="4776364" y="3754316"/>
            <a:ext cx="3986636" cy="2084754"/>
          </a:xfrm>
          <a:prstGeom prst="rect">
            <a:avLst/>
          </a:prstGeom>
          <a:noFill/>
          <a:ln>
            <a:noFill/>
          </a:ln>
        </p:spPr>
      </p:pic>
      <p:sp>
        <p:nvSpPr>
          <p:cNvPr id="543" name="Google Shape;543;p89"/>
          <p:cNvSpPr txBox="1"/>
          <p:nvPr/>
        </p:nvSpPr>
        <p:spPr>
          <a:xfrm>
            <a:off x="304800" y="1371600"/>
            <a:ext cx="4440115"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Gradually replace a legacy system by implementing new features of an existing system with those in one or several new systems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Rather than trying to replace a large, expensive legacy system all at once you can iterate and improve in small amounts.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This can be implemented for example by a load balancer in front the targeted functionality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Over time, the old application is ‘strangled’ like a tree that has hosted a Strangler Fig.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Focus on quick wins, needs that were not satisfied by existing software to deliver the most value quickly. </a:t>
            </a:r>
            <a:endParaRPr/>
          </a:p>
        </p:txBody>
      </p:sp>
      <p:cxnSp>
        <p:nvCxnSpPr>
          <p:cNvPr id="544" name="Google Shape;544;p89"/>
          <p:cNvCxnSpPr/>
          <p:nvPr/>
        </p:nvCxnSpPr>
        <p:spPr>
          <a:xfrm>
            <a:off x="304800" y="12192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90"/>
          <p:cNvSpPr txBox="1"/>
          <p:nvPr>
            <p:ph idx="1" type="body"/>
          </p:nvPr>
        </p:nvSpPr>
        <p:spPr>
          <a:xfrm>
            <a:off x="605790" y="1506540"/>
            <a:ext cx="8157210" cy="108426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a:p>
        </p:txBody>
      </p:sp>
      <p:sp>
        <p:nvSpPr>
          <p:cNvPr id="550" name="Google Shape;550;p9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is a Microservice?</a:t>
            </a:r>
            <a:endParaRPr/>
          </a:p>
        </p:txBody>
      </p:sp>
      <p:pic>
        <p:nvPicPr>
          <p:cNvPr id="551" name="Google Shape;551;p90"/>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91"/>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big is a Microservice?</a:t>
            </a:r>
            <a:endParaRPr/>
          </a:p>
        </p:txBody>
      </p:sp>
      <p:sp>
        <p:nvSpPr>
          <p:cNvPr id="557" name="Google Shape;557;p91"/>
          <p:cNvSpPr txBox="1"/>
          <p:nvPr>
            <p:ph idx="1" type="body"/>
          </p:nvPr>
        </p:nvSpPr>
        <p:spPr>
          <a:xfrm>
            <a:off x="628650" y="1524000"/>
            <a:ext cx="5467350" cy="3810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a:t>
            </a:r>
            <a:r>
              <a:rPr b="1" i="0" lang="en-US" sz="3200" u="none" cap="none" strike="noStrike">
                <a:solidFill>
                  <a:schemeClr val="dk1"/>
                </a:solidFill>
                <a:latin typeface="Calibri"/>
                <a:ea typeface="Calibri"/>
                <a:cs typeface="Calibri"/>
                <a:sym typeface="Calibri"/>
              </a:rPr>
              <a:t>single programmer </a:t>
            </a:r>
            <a:r>
              <a:rPr b="0" i="0" lang="en-US" sz="3200" u="none" cap="none" strike="noStrike">
                <a:solidFill>
                  <a:schemeClr val="dk1"/>
                </a:solidFill>
                <a:latin typeface="Calibri"/>
                <a:ea typeface="Calibri"/>
                <a:cs typeface="Calibri"/>
                <a:sym typeface="Calibri"/>
              </a:rPr>
              <a:t>can design, implement, deploy and maintain a Microservice – Fred George</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Software that </a:t>
            </a:r>
            <a:r>
              <a:rPr b="1" i="0" lang="en-US" sz="3200" u="none" cap="none" strike="noStrike">
                <a:solidFill>
                  <a:schemeClr val="dk1"/>
                </a:solidFill>
                <a:latin typeface="Calibri"/>
                <a:ea typeface="Calibri"/>
                <a:cs typeface="Calibri"/>
                <a:sym typeface="Calibri"/>
              </a:rPr>
              <a:t>fits in your head </a:t>
            </a:r>
            <a:r>
              <a:rPr b="0" i="0" lang="en-US" sz="3200" u="none" cap="none" strike="noStrike">
                <a:solidFill>
                  <a:schemeClr val="dk1"/>
                </a:solidFill>
                <a:latin typeface="Calibri"/>
                <a:ea typeface="Calibri"/>
                <a:cs typeface="Calibri"/>
                <a:sym typeface="Calibri"/>
              </a:rPr>
              <a:t>– Dan North</a:t>
            </a:r>
            <a:endParaRPr/>
          </a:p>
        </p:txBody>
      </p:sp>
      <p:pic>
        <p:nvPicPr>
          <p:cNvPr id="558" name="Google Shape;558;p91"/>
          <p:cNvPicPr preferRelativeResize="0"/>
          <p:nvPr/>
        </p:nvPicPr>
        <p:blipFill rotWithShape="1">
          <a:blip r:embed="rId3">
            <a:alphaModFix/>
          </a:blip>
          <a:srcRect b="0" l="0" r="0" t="0"/>
          <a:stretch/>
        </p:blipFill>
        <p:spPr>
          <a:xfrm>
            <a:off x="5997687" y="1503528"/>
            <a:ext cx="3146313" cy="2362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92"/>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Where is the data for a Microservice?</a:t>
            </a:r>
            <a:endParaRPr/>
          </a:p>
        </p:txBody>
      </p:sp>
      <p:sp>
        <p:nvSpPr>
          <p:cNvPr id="564" name="Google Shape;564;p92"/>
          <p:cNvSpPr txBox="1"/>
          <p:nvPr>
            <p:ph idx="1" type="body"/>
          </p:nvPr>
        </p:nvSpPr>
        <p:spPr>
          <a:xfrm>
            <a:off x="628650" y="1524000"/>
            <a:ext cx="8134350" cy="1676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 single logical </a:t>
            </a:r>
            <a:r>
              <a:rPr b="1" i="0" lang="en-US" sz="2400" u="none" cap="none" strike="noStrike">
                <a:solidFill>
                  <a:schemeClr val="dk1"/>
                </a:solidFill>
                <a:latin typeface="Calibri"/>
                <a:ea typeface="Calibri"/>
                <a:cs typeface="Calibri"/>
                <a:sym typeface="Calibri"/>
              </a:rPr>
              <a:t>database per service </a:t>
            </a:r>
            <a:r>
              <a:rPr b="0" i="0" lang="en-US" sz="2400" u="none" cap="none" strike="noStrike">
                <a:solidFill>
                  <a:schemeClr val="dk1"/>
                </a:solidFill>
                <a:latin typeface="Calibri"/>
                <a:ea typeface="Calibri"/>
                <a:cs typeface="Calibri"/>
                <a:sym typeface="Calibri"/>
              </a:rPr>
              <a:t>– Chris Richardson</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 Microservice implements a single </a:t>
            </a:r>
            <a:r>
              <a:rPr b="1" i="0" lang="en-US" sz="2400" u="none" cap="none" strike="noStrike">
                <a:solidFill>
                  <a:schemeClr val="dk1"/>
                </a:solidFill>
                <a:latin typeface="Calibri"/>
                <a:ea typeface="Calibri"/>
                <a:cs typeface="Calibri"/>
                <a:sym typeface="Calibri"/>
              </a:rPr>
              <a:t>Bounded Context</a:t>
            </a:r>
            <a:r>
              <a:rPr b="0" i="0" lang="en-US" sz="2400" u="none" cap="none" strike="noStrike">
                <a:solidFill>
                  <a:schemeClr val="dk1"/>
                </a:solidFill>
                <a:latin typeface="Calibri"/>
                <a:ea typeface="Calibri"/>
                <a:cs typeface="Calibri"/>
                <a:sym typeface="Calibri"/>
              </a:rPr>
              <a:t>; Data model is driven by the domain model (DDD)</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none" cap="none" strike="noStrike">
                <a:solidFill>
                  <a:schemeClr val="dk1"/>
                </a:solidFill>
                <a:latin typeface="Calibri"/>
                <a:ea typeface="Calibri"/>
                <a:cs typeface="Calibri"/>
                <a:sym typeface="Calibri"/>
              </a:rPr>
              <a:t>Event driven</a:t>
            </a:r>
            <a:r>
              <a:rPr b="0" i="0" lang="en-US" sz="2400" u="none" cap="none" strike="noStrike">
                <a:solidFill>
                  <a:schemeClr val="dk1"/>
                </a:solidFill>
                <a:latin typeface="Calibri"/>
                <a:ea typeface="Calibri"/>
                <a:cs typeface="Calibri"/>
                <a:sym typeface="Calibri"/>
              </a:rPr>
              <a:t> data Management</a:t>
            </a:r>
            <a:endParaRPr/>
          </a:p>
        </p:txBody>
      </p:sp>
      <p:pic>
        <p:nvPicPr>
          <p:cNvPr id="565" name="Google Shape;565;p92"/>
          <p:cNvPicPr preferRelativeResize="0"/>
          <p:nvPr/>
        </p:nvPicPr>
        <p:blipFill rotWithShape="1">
          <a:blip r:embed="rId3">
            <a:alphaModFix/>
          </a:blip>
          <a:srcRect b="0" l="0" r="0" t="0"/>
          <a:stretch/>
        </p:blipFill>
        <p:spPr>
          <a:xfrm>
            <a:off x="2078960" y="3200400"/>
            <a:ext cx="5081329" cy="31462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93"/>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71" name="Google Shape;571;p93"/>
          <p:cNvSpPr txBox="1"/>
          <p:nvPr>
            <p:ph idx="1" type="body"/>
          </p:nvPr>
        </p:nvSpPr>
        <p:spPr>
          <a:xfrm>
            <a:off x="381000" y="1524000"/>
            <a:ext cx="8534400" cy="914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Implement business transactions that maintain consistency across multiple services</a:t>
            </a:r>
            <a:endParaRPr/>
          </a:p>
          <a:p>
            <a:pPr indent="-457200" lvl="0" marL="457200" marR="0" rtl="0" algn="l">
              <a:lnSpc>
                <a:spcPct val="10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Implement queries that retrieve data from multiple services</a:t>
            </a:r>
            <a:endParaRPr/>
          </a:p>
        </p:txBody>
      </p:sp>
      <p:pic>
        <p:nvPicPr>
          <p:cNvPr id="572" name="Google Shape;572;p93"/>
          <p:cNvPicPr preferRelativeResize="0"/>
          <p:nvPr/>
        </p:nvPicPr>
        <p:blipFill rotWithShape="1">
          <a:blip r:embed="rId3">
            <a:alphaModFix/>
          </a:blip>
          <a:srcRect b="0" l="0" r="0" t="0"/>
          <a:stretch/>
        </p:blipFill>
        <p:spPr>
          <a:xfrm>
            <a:off x="1371600" y="2286000"/>
            <a:ext cx="6096000" cy="36108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94"/>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78" name="Google Shape;578;p94"/>
          <p:cNvSpPr txBox="1"/>
          <p:nvPr>
            <p:ph idx="1" type="body"/>
          </p:nvPr>
        </p:nvSpPr>
        <p:spPr>
          <a:xfrm>
            <a:off x="381000" y="1524000"/>
            <a:ext cx="8534400" cy="3733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60000"/>
              </a:lnSpc>
              <a:spcBef>
                <a:spcPts val="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Microservice publishes an </a:t>
            </a:r>
            <a:r>
              <a:rPr b="1" i="0" lang="en-US" sz="1800" u="none" cap="none" strike="noStrike">
                <a:solidFill>
                  <a:schemeClr val="dk1"/>
                </a:solidFill>
                <a:latin typeface="Calibri"/>
                <a:ea typeface="Calibri"/>
                <a:cs typeface="Calibri"/>
                <a:sym typeface="Calibri"/>
              </a:rPr>
              <a:t>event</a:t>
            </a:r>
            <a:r>
              <a:rPr b="0" i="0" lang="en-US" sz="1800" u="none" cap="none" strike="noStrike">
                <a:solidFill>
                  <a:schemeClr val="dk1"/>
                </a:solidFill>
                <a:latin typeface="Calibri"/>
                <a:ea typeface="Calibri"/>
                <a:cs typeface="Calibri"/>
                <a:sym typeface="Calibri"/>
              </a:rPr>
              <a:t> when something notable happens, such as when it updates a business entity. Other microservices subscribe to those events. When a microservice receives an event it can update its own business entities, which might lead to more events being published.</a:t>
            </a:r>
            <a:endParaRPr/>
          </a:p>
          <a:p>
            <a:pPr indent="-457200" lvl="1" marL="914400" marR="0" rtl="0" algn="l">
              <a:lnSpc>
                <a:spcPct val="160000"/>
              </a:lnSpc>
              <a:spcBef>
                <a:spcPts val="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use events to implement business transactions that span multiple services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95"/>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84" name="Google Shape;584;p95"/>
          <p:cNvSpPr txBox="1"/>
          <p:nvPr/>
        </p:nvSpPr>
        <p:spPr>
          <a:xfrm>
            <a:off x="64073" y="1600200"/>
            <a:ext cx="884357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 The Order Service creates an Order with status NEW and publishes an Order Created event.</a:t>
            </a:r>
            <a:endParaRPr/>
          </a:p>
        </p:txBody>
      </p:sp>
      <p:pic>
        <p:nvPicPr>
          <p:cNvPr id="585" name="Google Shape;585;p95"/>
          <p:cNvPicPr preferRelativeResize="0"/>
          <p:nvPr/>
        </p:nvPicPr>
        <p:blipFill rotWithShape="1">
          <a:blip r:embed="rId3">
            <a:alphaModFix/>
          </a:blip>
          <a:srcRect b="0" l="0" r="0" t="0"/>
          <a:stretch/>
        </p:blipFill>
        <p:spPr>
          <a:xfrm>
            <a:off x="2430648" y="2080699"/>
            <a:ext cx="6477000" cy="39833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96"/>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91" name="Google Shape;591;p96"/>
          <p:cNvSpPr txBox="1"/>
          <p:nvPr/>
        </p:nvSpPr>
        <p:spPr>
          <a:xfrm>
            <a:off x="304800" y="1387228"/>
            <a:ext cx="8460329"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 The Customer Service consumes the Order Created event, reserves credit for the order,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and publishes a Credit Reserved event.</a:t>
            </a:r>
            <a:endParaRPr/>
          </a:p>
        </p:txBody>
      </p:sp>
      <p:pic>
        <p:nvPicPr>
          <p:cNvPr id="592" name="Google Shape;592;p96"/>
          <p:cNvPicPr preferRelativeResize="0"/>
          <p:nvPr/>
        </p:nvPicPr>
        <p:blipFill rotWithShape="1">
          <a:blip r:embed="rId3">
            <a:alphaModFix/>
          </a:blip>
          <a:srcRect b="0" l="0" r="0" t="0"/>
          <a:stretch/>
        </p:blipFill>
        <p:spPr>
          <a:xfrm>
            <a:off x="1907129" y="1991881"/>
            <a:ext cx="6858000" cy="409506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7"/>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98" name="Google Shape;598;p97"/>
          <p:cNvSpPr txBox="1"/>
          <p:nvPr/>
        </p:nvSpPr>
        <p:spPr>
          <a:xfrm>
            <a:off x="381000" y="1295400"/>
            <a:ext cx="6809365"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3. The Order Service consumes the Credit Reserved event, and changes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the status of the order to OPEN.</a:t>
            </a:r>
            <a:endParaRPr/>
          </a:p>
        </p:txBody>
      </p:sp>
      <p:pic>
        <p:nvPicPr>
          <p:cNvPr id="599" name="Google Shape;599;p97"/>
          <p:cNvPicPr preferRelativeResize="0"/>
          <p:nvPr/>
        </p:nvPicPr>
        <p:blipFill rotWithShape="1">
          <a:blip r:embed="rId3">
            <a:alphaModFix/>
          </a:blip>
          <a:srcRect b="0" l="0" r="0" t="0"/>
          <a:stretch/>
        </p:blipFill>
        <p:spPr>
          <a:xfrm>
            <a:off x="2048469" y="1880175"/>
            <a:ext cx="6572070" cy="41486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2"/>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Introductions</a:t>
            </a:r>
            <a:endParaRPr/>
          </a:p>
        </p:txBody>
      </p:sp>
      <p:grpSp>
        <p:nvGrpSpPr>
          <p:cNvPr id="331" name="Google Shape;331;p62"/>
          <p:cNvGrpSpPr/>
          <p:nvPr/>
        </p:nvGrpSpPr>
        <p:grpSpPr>
          <a:xfrm>
            <a:off x="1488988" y="1401765"/>
            <a:ext cx="6166020" cy="4389436"/>
            <a:chOff x="3088" y="0"/>
            <a:chExt cx="6166020" cy="4389436"/>
          </a:xfrm>
        </p:grpSpPr>
        <p:sp>
          <p:nvSpPr>
            <p:cNvPr id="332" name="Google Shape;332;p62"/>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 name="Google Shape;333;p62"/>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 name="Google Shape;334;p62"/>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What is your Name and Job Role?</a:t>
              </a:r>
              <a:endParaRPr/>
            </a:p>
          </p:txBody>
        </p:sp>
        <p:sp>
          <p:nvSpPr>
            <p:cNvPr id="335" name="Google Shape;335;p62"/>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 name="Google Shape;336;p62"/>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Your company or team?</a:t>
              </a:r>
              <a:endParaRPr/>
            </a:p>
          </p:txBody>
        </p:sp>
        <p:sp>
          <p:nvSpPr>
            <p:cNvPr id="337" name="Google Shape;337;p62"/>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 name="Google Shape;338;p62"/>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Expectations for the class?</a:t>
              </a:r>
              <a:endParaRPr/>
            </a:p>
          </p:txBody>
        </p:sp>
        <p:sp>
          <p:nvSpPr>
            <p:cNvPr id="339" name="Google Shape;339;p62"/>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 name="Google Shape;340;p62"/>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Something interesting about yourself?</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98"/>
          <p:cNvSpPr txBox="1"/>
          <p:nvPr>
            <p:ph type="title"/>
          </p:nvPr>
        </p:nvSpPr>
        <p:spPr>
          <a:xfrm>
            <a:off x="628650" y="212729"/>
            <a:ext cx="7982100" cy="777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Event Driven Data Management</a:t>
            </a:r>
            <a:br>
              <a:rPr b="1" i="0" lang="en-US" sz="3240" u="none" cap="none" strike="noStrike">
                <a:solidFill>
                  <a:schemeClr val="accent3"/>
                </a:solidFill>
                <a:latin typeface="Calibri"/>
                <a:ea typeface="Calibri"/>
                <a:cs typeface="Calibri"/>
                <a:sym typeface="Calibri"/>
              </a:rPr>
            </a:br>
            <a:r>
              <a:rPr b="1" i="0" lang="en-US" sz="3240" u="none" cap="none" strike="noStrike">
                <a:solidFill>
                  <a:schemeClr val="accent3"/>
                </a:solidFill>
                <a:latin typeface="Calibri"/>
                <a:ea typeface="Calibri"/>
                <a:cs typeface="Calibri"/>
                <a:sym typeface="Calibri"/>
              </a:rPr>
              <a:t>- Preserve Atomicity</a:t>
            </a:r>
            <a:endParaRPr/>
          </a:p>
        </p:txBody>
      </p:sp>
      <p:sp>
        <p:nvSpPr>
          <p:cNvPr id="605" name="Google Shape;605;p98"/>
          <p:cNvSpPr txBox="1"/>
          <p:nvPr/>
        </p:nvSpPr>
        <p:spPr>
          <a:xfrm>
            <a:off x="228600" y="1295400"/>
            <a:ext cx="2438400" cy="4856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300">
                <a:solidFill>
                  <a:schemeClr val="dk1"/>
                </a:solidFill>
                <a:latin typeface="Arial"/>
                <a:ea typeface="Arial"/>
                <a:cs typeface="Arial"/>
                <a:sym typeface="Arial"/>
              </a:rPr>
              <a:t>EVENT table</a:t>
            </a:r>
            <a:r>
              <a:rPr lang="en-US" sz="1300">
                <a:solidFill>
                  <a:schemeClr val="dk1"/>
                </a:solidFill>
                <a:latin typeface="Arial"/>
                <a:ea typeface="Arial"/>
                <a:cs typeface="Arial"/>
                <a:sym typeface="Arial"/>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 </a:t>
            </a:r>
            <a:endParaRPr/>
          </a:p>
        </p:txBody>
      </p:sp>
      <p:pic>
        <p:nvPicPr>
          <p:cNvPr id="606" name="Google Shape;606;p98"/>
          <p:cNvPicPr preferRelativeResize="0"/>
          <p:nvPr/>
        </p:nvPicPr>
        <p:blipFill rotWithShape="1">
          <a:blip r:embed="rId3">
            <a:alphaModFix/>
          </a:blip>
          <a:srcRect b="0" l="0" r="0" t="0"/>
          <a:stretch/>
        </p:blipFill>
        <p:spPr>
          <a:xfrm>
            <a:off x="2895599" y="1675034"/>
            <a:ext cx="6230007" cy="397482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9"/>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maintain Microservices?</a:t>
            </a:r>
            <a:endParaRPr/>
          </a:p>
        </p:txBody>
      </p:sp>
      <p:sp>
        <p:nvSpPr>
          <p:cNvPr id="612" name="Google Shape;612;p99"/>
          <p:cNvSpPr txBox="1"/>
          <p:nvPr>
            <p:ph idx="1" type="body"/>
          </p:nvPr>
        </p:nvSpPr>
        <p:spPr>
          <a:xfrm>
            <a:off x="628650" y="1524000"/>
            <a:ext cx="8134350" cy="3581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30000"/>
              </a:lnSpc>
              <a:spcBef>
                <a:spcPts val="0"/>
              </a:spcBef>
              <a:spcAft>
                <a:spcPts val="0"/>
              </a:spcAft>
              <a:buClr>
                <a:schemeClr val="accent3"/>
              </a:buClr>
              <a:buSzPts val="2232"/>
              <a:buFont typeface="Noto Sans Symbols"/>
              <a:buChar char="▪"/>
            </a:pPr>
            <a:r>
              <a:rPr b="0" i="0" lang="en-US" sz="2480" u="none" cap="none" strike="noStrike">
                <a:solidFill>
                  <a:schemeClr val="dk1"/>
                </a:solidFill>
                <a:latin typeface="Calibri"/>
                <a:ea typeface="Calibri"/>
                <a:cs typeface="Calibri"/>
                <a:sym typeface="Calibri"/>
              </a:rPr>
              <a:t>Addressable through a </a:t>
            </a:r>
            <a:r>
              <a:rPr b="1" i="0" lang="en-US" sz="2480" u="none" cap="none" strike="noStrike">
                <a:solidFill>
                  <a:schemeClr val="dk1"/>
                </a:solidFill>
                <a:latin typeface="Calibri"/>
                <a:ea typeface="Calibri"/>
                <a:cs typeface="Calibri"/>
                <a:sym typeface="Calibri"/>
              </a:rPr>
              <a:t>service discovery </a:t>
            </a:r>
            <a:r>
              <a:rPr b="0" i="0" lang="en-US" sz="2480" u="none" cap="none" strike="noStrike">
                <a:solidFill>
                  <a:schemeClr val="dk1"/>
                </a:solidFill>
                <a:latin typeface="Calibri"/>
                <a:ea typeface="Calibri"/>
                <a:cs typeface="Calibri"/>
                <a:sym typeface="Calibri"/>
              </a:rPr>
              <a:t>system – Chris Richardson</a:t>
            </a:r>
            <a:endParaRPr/>
          </a:p>
          <a:p>
            <a:pPr indent="-457200" lvl="0" marL="457200" marR="0" rtl="0" algn="l">
              <a:lnSpc>
                <a:spcPct val="130000"/>
              </a:lnSpc>
              <a:spcBef>
                <a:spcPts val="496"/>
              </a:spcBef>
              <a:spcAft>
                <a:spcPts val="0"/>
              </a:spcAft>
              <a:buClr>
                <a:schemeClr val="accent3"/>
              </a:buClr>
              <a:buSzPts val="2232"/>
              <a:buFont typeface="Noto Sans Symbols"/>
              <a:buChar char="▪"/>
            </a:pPr>
            <a:r>
              <a:rPr b="0" i="0" lang="en-US" sz="2480" u="none" cap="none" strike="noStrike">
                <a:solidFill>
                  <a:schemeClr val="dk1"/>
                </a:solidFill>
                <a:latin typeface="Calibri"/>
                <a:ea typeface="Calibri"/>
                <a:cs typeface="Calibri"/>
                <a:sym typeface="Calibri"/>
              </a:rPr>
              <a:t>Microservices </a:t>
            </a:r>
            <a:r>
              <a:rPr b="1" i="0" lang="en-US" sz="2480" u="none" cap="none" strike="noStrike">
                <a:solidFill>
                  <a:schemeClr val="dk1"/>
                </a:solidFill>
                <a:latin typeface="Calibri"/>
                <a:ea typeface="Calibri"/>
                <a:cs typeface="Calibri"/>
                <a:sym typeface="Calibri"/>
              </a:rPr>
              <a:t>built &amp; deployed independently. Stateless</a:t>
            </a:r>
            <a:r>
              <a:rPr b="0" i="0" lang="en-US" sz="2480" u="none" cap="none" strike="noStrike">
                <a:solidFill>
                  <a:schemeClr val="dk1"/>
                </a:solidFill>
                <a:latin typeface="Calibri"/>
                <a:ea typeface="Calibri"/>
                <a:cs typeface="Calibri"/>
                <a:sym typeface="Calibri"/>
              </a:rPr>
              <a:t>, with state as backing services – 12Factor.net</a:t>
            </a:r>
            <a:endParaRPr/>
          </a:p>
          <a:p>
            <a:pPr indent="-315468" lvl="0" marL="457200" marR="0" rtl="0" algn="l">
              <a:lnSpc>
                <a:spcPct val="130000"/>
              </a:lnSpc>
              <a:spcBef>
                <a:spcPts val="496"/>
              </a:spcBef>
              <a:spcAft>
                <a:spcPts val="0"/>
              </a:spcAft>
              <a:buClr>
                <a:schemeClr val="accent3"/>
              </a:buClr>
              <a:buSzPts val="2232"/>
              <a:buFont typeface="Noto Sans Symbols"/>
              <a:buNone/>
            </a:pPr>
            <a:r>
              <a:t/>
            </a:r>
            <a:endParaRPr b="0" i="0" sz="2480" u="none" cap="none" strike="noStrike">
              <a:solidFill>
                <a:schemeClr val="dk1"/>
              </a:solidFill>
              <a:latin typeface="Calibri"/>
              <a:ea typeface="Calibri"/>
              <a:cs typeface="Calibri"/>
              <a:sym typeface="Calibri"/>
            </a:endParaRPr>
          </a:p>
          <a:p>
            <a:pPr indent="0" lvl="0" marL="0" marR="0" rtl="0" algn="l">
              <a:lnSpc>
                <a:spcPct val="130000"/>
              </a:lnSpc>
              <a:spcBef>
                <a:spcPts val="496"/>
              </a:spcBef>
              <a:spcAft>
                <a:spcPts val="0"/>
              </a:spcAft>
              <a:buClr>
                <a:schemeClr val="accent3"/>
              </a:buClr>
              <a:buSzPts val="2232"/>
              <a:buFont typeface="Noto Sans Symbols"/>
              <a:buNone/>
            </a:pPr>
            <a:r>
              <a:rPr b="0" i="0" lang="en-US" sz="2480" u="none" cap="none" strike="noStrike">
                <a:solidFill>
                  <a:schemeClr val="dk1"/>
                </a:solidFill>
                <a:latin typeface="Calibri"/>
                <a:ea typeface="Calibri"/>
                <a:cs typeface="Calibri"/>
                <a:sym typeface="Calibri"/>
              </a:rPr>
              <a:t>** Service Discovery – Will discuss in “Patterns”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10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architect Microservices?</a:t>
            </a:r>
            <a:endParaRPr/>
          </a:p>
        </p:txBody>
      </p:sp>
      <p:pic>
        <p:nvPicPr>
          <p:cNvPr id="618" name="Google Shape;618;p100"/>
          <p:cNvPicPr preferRelativeResize="0"/>
          <p:nvPr>
            <p:ph idx="1" type="body"/>
          </p:nvPr>
        </p:nvPicPr>
        <p:blipFill rotWithShape="1">
          <a:blip r:embed="rId3">
            <a:alphaModFix/>
          </a:blip>
          <a:srcRect b="0" l="0" r="0" t="0"/>
          <a:stretch/>
        </p:blipFill>
        <p:spPr>
          <a:xfrm>
            <a:off x="1131900" y="3733800"/>
            <a:ext cx="6557700" cy="1581819"/>
          </a:xfrm>
          <a:prstGeom prst="rect">
            <a:avLst/>
          </a:prstGeom>
          <a:noFill/>
          <a:ln>
            <a:noFill/>
          </a:ln>
        </p:spPr>
      </p:pic>
      <p:sp>
        <p:nvSpPr>
          <p:cNvPr id="619" name="Google Shape;619;p100"/>
          <p:cNvSpPr txBox="1"/>
          <p:nvPr/>
        </p:nvSpPr>
        <p:spPr>
          <a:xfrm>
            <a:off x="533400" y="1524000"/>
            <a:ext cx="715620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Typically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CRUD – Create, Read, Update and Delete API implementations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Range between RPC, Message and Stream processing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Evolve from a Monolith 1</a:t>
            </a:r>
            <a:r>
              <a:rPr baseline="30000" lang="en-US" sz="18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iteration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101"/>
          <p:cNvSpPr txBox="1"/>
          <p:nvPr>
            <p:ph idx="1" type="body"/>
          </p:nvPr>
        </p:nvSpPr>
        <p:spPr>
          <a:xfrm>
            <a:off x="457201" y="1277940"/>
            <a:ext cx="8610600" cy="4741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664"/>
              <a:buFont typeface="Noto Sans Symbols"/>
              <a:buChar char="▪"/>
            </a:pPr>
            <a:r>
              <a:rPr b="1" i="0" lang="en-US" sz="2960" u="none" cap="none" strike="noStrike">
                <a:solidFill>
                  <a:schemeClr val="accent3"/>
                </a:solidFill>
                <a:latin typeface="Calibri"/>
                <a:ea typeface="Calibri"/>
                <a:cs typeface="Calibri"/>
                <a:sym typeface="Calibri"/>
              </a:rPr>
              <a:t>Simple</a:t>
            </a:r>
            <a:r>
              <a:rPr b="1" i="0" lang="en-US" sz="2960" u="none" cap="none" strike="noStrike">
                <a:solidFill>
                  <a:schemeClr val="dk1"/>
                </a:solidFill>
                <a:latin typeface="Calibri"/>
                <a:ea typeface="Calibri"/>
                <a:cs typeface="Calibri"/>
                <a:sym typeface="Calibri"/>
              </a:rPr>
              <a:t> </a:t>
            </a:r>
            <a:r>
              <a:rPr b="0" i="0" lang="en-US" sz="2960" u="none" cap="none" strike="noStrike">
                <a:solidFill>
                  <a:schemeClr val="dk1"/>
                </a:solidFill>
                <a:latin typeface="Calibri"/>
                <a:ea typeface="Calibri"/>
                <a:cs typeface="Calibri"/>
                <a:sym typeface="Calibri"/>
              </a:rPr>
              <a:t>services that are focused on doing one thing well</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Each service can be built </a:t>
            </a:r>
            <a:r>
              <a:rPr b="1" i="0" lang="en-US" sz="2960" u="none" cap="none" strike="noStrike">
                <a:solidFill>
                  <a:schemeClr val="accent3"/>
                </a:solidFill>
                <a:latin typeface="Calibri"/>
                <a:ea typeface="Calibri"/>
                <a:cs typeface="Calibri"/>
                <a:sym typeface="Calibri"/>
              </a:rPr>
              <a:t>using</a:t>
            </a:r>
            <a:r>
              <a:rPr b="0" i="0" lang="en-US" sz="2960" u="none" cap="none" strike="noStrike">
                <a:solidFill>
                  <a:schemeClr val="dk1"/>
                </a:solidFill>
                <a:latin typeface="Calibri"/>
                <a:ea typeface="Calibri"/>
                <a:cs typeface="Calibri"/>
                <a:sym typeface="Calibri"/>
              </a:rPr>
              <a:t> the </a:t>
            </a:r>
            <a:r>
              <a:rPr b="1" i="0" lang="en-US" sz="2960" u="none" cap="none" strike="noStrike">
                <a:solidFill>
                  <a:schemeClr val="accent3"/>
                </a:solidFill>
                <a:latin typeface="Calibri"/>
                <a:ea typeface="Calibri"/>
                <a:cs typeface="Calibri"/>
                <a:sym typeface="Calibri"/>
              </a:rPr>
              <a:t>best</a:t>
            </a:r>
            <a:r>
              <a:rPr b="0" i="0" lang="en-US" sz="2960" u="none" cap="none" strike="noStrike">
                <a:solidFill>
                  <a:schemeClr val="dk1"/>
                </a:solidFill>
                <a:latin typeface="Calibri"/>
                <a:ea typeface="Calibri"/>
                <a:cs typeface="Calibri"/>
                <a:sym typeface="Calibri"/>
              </a:rPr>
              <a:t> tool for the job</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Systems built this way are inherently </a:t>
            </a:r>
            <a:r>
              <a:rPr b="1" i="0" lang="en-US" sz="2960" u="none" cap="none" strike="noStrike">
                <a:solidFill>
                  <a:schemeClr val="accent3"/>
                </a:solidFill>
                <a:latin typeface="Calibri"/>
                <a:ea typeface="Calibri"/>
                <a:cs typeface="Calibri"/>
                <a:sym typeface="Calibri"/>
              </a:rPr>
              <a:t>loosely coupled</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Teams can deliver and </a:t>
            </a:r>
            <a:r>
              <a:rPr b="1" i="0" lang="en-US" sz="2960" u="none" cap="none" strike="noStrike">
                <a:solidFill>
                  <a:schemeClr val="accent3"/>
                </a:solidFill>
                <a:latin typeface="Calibri"/>
                <a:ea typeface="Calibri"/>
                <a:cs typeface="Calibri"/>
                <a:sym typeface="Calibri"/>
              </a:rPr>
              <a:t>deploy independently</a:t>
            </a:r>
            <a:r>
              <a:rPr b="0" i="0" lang="en-US" sz="2960" u="none" cap="none" strike="noStrike">
                <a:solidFill>
                  <a:schemeClr val="dk1"/>
                </a:solidFill>
                <a:latin typeface="Calibri"/>
                <a:ea typeface="Calibri"/>
                <a:cs typeface="Calibri"/>
                <a:sym typeface="Calibri"/>
              </a:rPr>
              <a:t> from each other</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Enable </a:t>
            </a:r>
            <a:r>
              <a:rPr b="1" i="0" lang="en-US" sz="2960" u="none" cap="none" strike="noStrike">
                <a:solidFill>
                  <a:schemeClr val="accent3"/>
                </a:solidFill>
                <a:latin typeface="Calibri"/>
                <a:ea typeface="Calibri"/>
                <a:cs typeface="Calibri"/>
                <a:sym typeface="Calibri"/>
              </a:rPr>
              <a:t>continuous delivery</a:t>
            </a:r>
            <a:r>
              <a:rPr b="0" i="0" lang="en-US" sz="2960" u="none" cap="none" strike="noStrike">
                <a:solidFill>
                  <a:schemeClr val="dk1"/>
                </a:solidFill>
                <a:latin typeface="Calibri"/>
                <a:ea typeface="Calibri"/>
                <a:cs typeface="Calibri"/>
                <a:sym typeface="Calibri"/>
              </a:rPr>
              <a:t> but allowing frequent releases while the rest of the system continues to be stable</a:t>
            </a:r>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0" i="0" sz="2960" u="none" cap="none" strike="noStrike">
              <a:solidFill>
                <a:schemeClr val="dk1"/>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625" name="Google Shape;625;p101"/>
          <p:cNvSpPr txBox="1"/>
          <p:nvPr>
            <p:ph type="title"/>
          </p:nvPr>
        </p:nvSpPr>
        <p:spPr>
          <a:xfrm>
            <a:off x="628650" y="-15871"/>
            <a:ext cx="7982100" cy="777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 advantages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102"/>
          <p:cNvSpPr txBox="1"/>
          <p:nvPr>
            <p:ph idx="1" type="body"/>
          </p:nvPr>
        </p:nvSpPr>
        <p:spPr>
          <a:xfrm>
            <a:off x="457201" y="1354140"/>
            <a:ext cx="3886201" cy="47720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Solve organizational problems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Teams blocked by or waiting on other teams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Communication overhead</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Slow velocity</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631" name="Google Shape;631;p102"/>
          <p:cNvSpPr txBox="1"/>
          <p:nvPr>
            <p:ph idx="2" type="body"/>
          </p:nvPr>
        </p:nvSpPr>
        <p:spPr>
          <a:xfrm>
            <a:off x="4800600" y="1354140"/>
            <a:ext cx="4059238" cy="4772025"/>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1" i="0" lang="en-US" sz="2960" u="none" cap="none" strike="noStrike">
                <a:solidFill>
                  <a:schemeClr val="dk1"/>
                </a:solidFill>
                <a:latin typeface="Calibri"/>
                <a:ea typeface="Calibri"/>
                <a:cs typeface="Calibri"/>
                <a:sym typeface="Calibri"/>
              </a:rPr>
              <a:t>Cause Technical Problems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Requires Devops, devs deploying and operating their services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Need well defined business domains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More distributed systems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Need an orchestration layer</a:t>
            </a:r>
            <a:endParaRPr/>
          </a:p>
        </p:txBody>
      </p:sp>
      <p:sp>
        <p:nvSpPr>
          <p:cNvPr id="632" name="Google Shape;632;p102"/>
          <p:cNvSpPr txBox="1"/>
          <p:nvPr>
            <p:ph type="title"/>
          </p:nvPr>
        </p:nvSpPr>
        <p:spPr>
          <a:xfrm>
            <a:off x="628651" y="28577"/>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103"/>
          <p:cNvSpPr txBox="1"/>
          <p:nvPr>
            <p:ph type="title"/>
          </p:nvPr>
        </p:nvSpPr>
        <p:spPr>
          <a:xfrm>
            <a:off x="628650" y="762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Self Service Mandate (Build a Platform)</a:t>
            </a:r>
            <a:endParaRPr/>
          </a:p>
        </p:txBody>
      </p:sp>
      <p:sp>
        <p:nvSpPr>
          <p:cNvPr id="638" name="Google Shape;638;p103"/>
          <p:cNvSpPr txBox="1"/>
          <p:nvPr>
            <p:ph idx="1" type="body"/>
          </p:nvPr>
        </p:nvSpPr>
        <p:spPr>
          <a:xfrm>
            <a:off x="457200" y="1447800"/>
            <a:ext cx="8229600" cy="4019551"/>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AutoNum type="arabicPeriod"/>
            </a:pPr>
            <a:r>
              <a:rPr b="0" i="0" lang="en-US" sz="2400" u="none" cap="none" strike="noStrike">
                <a:solidFill>
                  <a:schemeClr val="dk1"/>
                </a:solidFill>
                <a:latin typeface="Calibri"/>
                <a:ea typeface="Calibri"/>
                <a:cs typeface="Calibri"/>
                <a:sym typeface="Calibri"/>
              </a:rPr>
              <a:t>All teams will expose their data and functionality through self service Api interfaces</a:t>
            </a:r>
            <a:endParaRPr/>
          </a:p>
          <a:p>
            <a:pPr indent="-457200" lvl="0" marL="457200" marR="0" rtl="0" algn="l">
              <a:lnSpc>
                <a:spcPct val="90000"/>
              </a:lnSpc>
              <a:spcBef>
                <a:spcPts val="480"/>
              </a:spcBef>
              <a:spcAft>
                <a:spcPts val="0"/>
              </a:spcAft>
              <a:buClr>
                <a:schemeClr val="accent3"/>
              </a:buClr>
              <a:buSzPts val="2160"/>
              <a:buFont typeface="Noto Sans Symbols"/>
              <a:buAutoNum type="arabicPeriod"/>
            </a:pPr>
            <a:r>
              <a:rPr b="0" i="0" lang="en-US" sz="2400" u="none" cap="none" strike="noStrike">
                <a:solidFill>
                  <a:schemeClr val="dk1"/>
                </a:solidFill>
                <a:latin typeface="Calibri"/>
                <a:ea typeface="Calibri"/>
                <a:cs typeface="Calibri"/>
                <a:sym typeface="Calibri"/>
              </a:rPr>
              <a:t>No other forms of communication allowed, no tickets, direct linking, reads of data stores, no back doors, only service interface calls over the network</a:t>
            </a:r>
            <a:endParaRPr/>
          </a:p>
          <a:p>
            <a:pPr indent="-457200" lvl="0" marL="457200" marR="0" rtl="0" algn="l">
              <a:lnSpc>
                <a:spcPct val="90000"/>
              </a:lnSpc>
              <a:spcBef>
                <a:spcPts val="480"/>
              </a:spcBef>
              <a:spcAft>
                <a:spcPts val="0"/>
              </a:spcAft>
              <a:buClr>
                <a:schemeClr val="accent3"/>
              </a:buClr>
              <a:buSzPts val="2160"/>
              <a:buFont typeface="Noto Sans Symbols"/>
              <a:buAutoNum type="arabicPeriod"/>
            </a:pPr>
            <a:r>
              <a:rPr b="0" i="0" lang="en-US" sz="2400" u="none" cap="none" strike="noStrike">
                <a:solidFill>
                  <a:schemeClr val="dk1"/>
                </a:solidFill>
                <a:latin typeface="Calibri"/>
                <a:ea typeface="Calibri"/>
                <a:cs typeface="Calibri"/>
                <a:sym typeface="Calibri"/>
              </a:rPr>
              <a:t>All services must be designed to be externalizable. The team must plan and design to be able to expose the api’s to developers in the outside world, creating a platform. </a:t>
            </a:r>
            <a:endParaRPr/>
          </a:p>
        </p:txBody>
      </p:sp>
      <p:sp>
        <p:nvSpPr>
          <p:cNvPr id="639" name="Google Shape;639;p103"/>
          <p:cNvSpPr txBox="1"/>
          <p:nvPr/>
        </p:nvSpPr>
        <p:spPr>
          <a:xfrm>
            <a:off x="1447800" y="5181600"/>
            <a:ext cx="6477000" cy="76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The now-famous Jeff Bezos rant, leading to formation of Amazon Web Services </a:t>
            </a:r>
            <a:r>
              <a:rPr lang="en-US" sz="1600" u="sng">
                <a:solidFill>
                  <a:schemeClr val="hlink"/>
                </a:solidFill>
                <a:latin typeface="Calibri"/>
                <a:ea typeface="Calibri"/>
                <a:cs typeface="Calibri"/>
                <a:sym typeface="Calibri"/>
                <a:hlinkClick r:id="rId3"/>
              </a:rPr>
              <a:t>https://gist.github.com/chitchcock/1281611</a:t>
            </a:r>
            <a:endParaRPr sz="16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104"/>
          <p:cNvSpPr txBox="1"/>
          <p:nvPr>
            <p:ph type="title"/>
          </p:nvPr>
        </p:nvSpPr>
        <p:spPr>
          <a:xfrm>
            <a:off x="457200" y="268535"/>
            <a:ext cx="7886700" cy="1066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Devops = Optimize for Speed</a:t>
            </a:r>
            <a:endParaRPr/>
          </a:p>
        </p:txBody>
      </p:sp>
      <p:sp>
        <p:nvSpPr>
          <p:cNvPr id="645" name="Google Shape;645;p104"/>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“Therefore, broadly speaking, to achieve DevOps outcomes we need to reduce the effects of functional orientation (“optimizing for cost”) and enable market orientation (“optimizing for speed”).” </a:t>
            </a:r>
            <a:endParaRPr/>
          </a:p>
          <a:p>
            <a:pPr indent="0" lvl="0" marL="0" marR="0" rtl="0" algn="l">
              <a:lnSpc>
                <a:spcPct val="90000"/>
              </a:lnSpc>
              <a:spcBef>
                <a:spcPts val="48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-Gene Kim</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This consists of having many small teams work independently, rapidly delivering customer value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Teams are cross-functional and independent. Each team, consisting of 8 or fewer resources, deploys independently.</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Market oriented teams are responsible for feature development, testing, securing, deploying, and supporting service in production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105"/>
          <p:cNvSpPr txBox="1"/>
          <p:nvPr>
            <p:ph type="title"/>
          </p:nvPr>
        </p:nvSpPr>
        <p:spPr>
          <a:xfrm>
            <a:off x="628650" y="365129"/>
            <a:ext cx="7886700" cy="98901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 = Optimize for Speed</a:t>
            </a:r>
            <a:endParaRPr/>
          </a:p>
        </p:txBody>
      </p:sp>
      <p:sp>
        <p:nvSpPr>
          <p:cNvPr id="651" name="Google Shape;651;p105"/>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“Organizations with these types of service-oriented architectures, such as Google and Amazon, have incredible flexibility and scalability. These organizations have tens of thousands of developers where small teams can still be incredibly productive.”</a:t>
            </a:r>
            <a:endParaRPr/>
          </a:p>
          <a:p>
            <a:pPr indent="0" lvl="0" marL="0" marR="0" rtl="0" algn="l">
              <a:lnSpc>
                <a:spcPct val="90000"/>
              </a:lnSpc>
              <a:spcBef>
                <a:spcPts val="48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 -Randy Shoup, former Engineering Director for Google App Engine</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This consists of having many small teams work independently, rapidly delivering customer value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106"/>
          <p:cNvSpPr txBox="1"/>
          <p:nvPr>
            <p:ph type="title"/>
          </p:nvPr>
        </p:nvSpPr>
        <p:spPr>
          <a:xfrm>
            <a:off x="473034" y="182541"/>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Small Team Size	</a:t>
            </a:r>
            <a:endParaRPr/>
          </a:p>
        </p:txBody>
      </p:sp>
      <p:sp>
        <p:nvSpPr>
          <p:cNvPr id="657" name="Google Shape;657;p106"/>
          <p:cNvSpPr txBox="1"/>
          <p:nvPr>
            <p:ph idx="1" type="body"/>
          </p:nvPr>
        </p:nvSpPr>
        <p:spPr>
          <a:xfrm>
            <a:off x="457200" y="1295400"/>
            <a:ext cx="6213586" cy="4191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Build platform with small teams of 6-8 engineer teams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Self Sufficient</a:t>
            </a:r>
            <a:r>
              <a:rPr b="0" i="0" lang="en-US" sz="2400" u="none" cap="none" strike="noStrike">
                <a:solidFill>
                  <a:schemeClr val="dk1"/>
                </a:solidFill>
                <a:latin typeface="Calibri"/>
                <a:ea typeface="Calibri"/>
                <a:cs typeface="Calibri"/>
                <a:sym typeface="Calibri"/>
              </a:rPr>
              <a:t>: Each team completely owns one or more services and has everybody they need to develop functionality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Automate Interfaces: </a:t>
            </a:r>
            <a:r>
              <a:rPr b="0" i="0" lang="en-US" sz="2400" u="none" cap="none" strike="noStrike">
                <a:solidFill>
                  <a:schemeClr val="dk1"/>
                </a:solidFill>
                <a:latin typeface="Calibri"/>
                <a:ea typeface="Calibri"/>
                <a:cs typeface="Calibri"/>
                <a:sym typeface="Calibri"/>
              </a:rPr>
              <a:t>Teams connect to each other through API’s. Teams don’t hire an army of program managers to manage dependencies. </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Decentralized</a:t>
            </a:r>
            <a:r>
              <a:rPr b="1"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Teams plan, develop and deploy autonomously</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descr="C:\Users\plamar\Desktop\team.PNG" id="658" name="Google Shape;658;p106"/>
          <p:cNvPicPr preferRelativeResize="0"/>
          <p:nvPr/>
        </p:nvPicPr>
        <p:blipFill rotWithShape="1">
          <a:blip r:embed="rId3">
            <a:alphaModFix/>
          </a:blip>
          <a:srcRect b="0" l="0" r="0" t="0"/>
          <a:stretch/>
        </p:blipFill>
        <p:spPr>
          <a:xfrm>
            <a:off x="7010400" y="4332919"/>
            <a:ext cx="1737681" cy="1295400"/>
          </a:xfrm>
          <a:prstGeom prst="rect">
            <a:avLst/>
          </a:prstGeom>
          <a:noFill/>
          <a:ln>
            <a:noFill/>
          </a:ln>
        </p:spPr>
      </p:pic>
      <p:pic>
        <p:nvPicPr>
          <p:cNvPr descr="C:\Users\plamar\Desktop\pngbase6492a99d97fe100a17.png" id="659" name="Google Shape;659;p106"/>
          <p:cNvPicPr preferRelativeResize="0"/>
          <p:nvPr/>
        </p:nvPicPr>
        <p:blipFill rotWithShape="1">
          <a:blip r:embed="rId4">
            <a:alphaModFix/>
          </a:blip>
          <a:srcRect b="0" l="0" r="0" t="0"/>
          <a:stretch/>
        </p:blipFill>
        <p:spPr>
          <a:xfrm>
            <a:off x="6708537" y="2790328"/>
            <a:ext cx="2164240" cy="1367835"/>
          </a:xfrm>
          <a:prstGeom prst="rect">
            <a:avLst/>
          </a:prstGeom>
          <a:noFill/>
          <a:ln>
            <a:noFill/>
          </a:ln>
        </p:spPr>
      </p:pic>
      <p:pic>
        <p:nvPicPr>
          <p:cNvPr descr="C:\Users\plamar\Desktop\Capture.PNG" id="660" name="Google Shape;660;p106"/>
          <p:cNvPicPr preferRelativeResize="0"/>
          <p:nvPr/>
        </p:nvPicPr>
        <p:blipFill rotWithShape="1">
          <a:blip r:embed="rId5">
            <a:alphaModFix/>
          </a:blip>
          <a:srcRect b="0" l="0" r="0" t="0"/>
          <a:stretch/>
        </p:blipFill>
        <p:spPr>
          <a:xfrm>
            <a:off x="7028213" y="1269663"/>
            <a:ext cx="1844564" cy="1337310"/>
          </a:xfrm>
          <a:prstGeom prst="rect">
            <a:avLst/>
          </a:prstGeom>
          <a:noFill/>
          <a:ln>
            <a:noFill/>
          </a:ln>
        </p:spPr>
      </p:pic>
      <p:sp>
        <p:nvSpPr>
          <p:cNvPr id="661" name="Google Shape;661;p106"/>
          <p:cNvSpPr txBox="1"/>
          <p:nvPr/>
        </p:nvSpPr>
        <p:spPr>
          <a:xfrm>
            <a:off x="1447800" y="5638800"/>
            <a:ext cx="6629400" cy="30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lang="en-US" sz="1200">
                <a:solidFill>
                  <a:schemeClr val="accent1"/>
                </a:solidFill>
                <a:latin typeface="Calibri"/>
                <a:ea typeface="Calibri"/>
                <a:cs typeface="Calibri"/>
                <a:sym typeface="Calibri"/>
              </a:rPr>
              <a:t>Starting and Scaling DevOps in the Enterprise by Gary Gruver </a:t>
            </a:r>
            <a:r>
              <a:rPr lang="en-US" sz="1200" u="sng">
                <a:solidFill>
                  <a:schemeClr val="hlink"/>
                </a:solidFill>
                <a:latin typeface="Calibri"/>
                <a:ea typeface="Calibri"/>
                <a:cs typeface="Calibri"/>
                <a:sym typeface="Calibri"/>
                <a:hlinkClick r:id="rId6"/>
              </a:rPr>
              <a:t>https://www.amazon.com/dp/B01M332BN2/ref=dp-kindle-redirect?_encoding=UTF8&amp;btkr=1</a:t>
            </a:r>
            <a:endParaRPr sz="1200">
              <a:solidFill>
                <a:schemeClr val="accen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107"/>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Why Small Team Size? Scaling the Organization</a:t>
            </a:r>
            <a:endParaRPr/>
          </a:p>
        </p:txBody>
      </p:sp>
      <p:sp>
        <p:nvSpPr>
          <p:cNvPr id="667" name="Google Shape;667;p10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668" name="Google Shape;668;p107"/>
          <p:cNvSpPr txBox="1"/>
          <p:nvPr>
            <p:ph idx="1" type="body"/>
          </p:nvPr>
        </p:nvSpPr>
        <p:spPr>
          <a:xfrm>
            <a:off x="455221" y="1486105"/>
            <a:ext cx="5564579" cy="240009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1" i="0" lang="en-US" sz="2800" u="none" cap="none" strike="noStrike">
                <a:solidFill>
                  <a:schemeClr val="dk1"/>
                </a:solidFill>
                <a:latin typeface="Calibri"/>
                <a:ea typeface="Calibri"/>
                <a:cs typeface="Calibri"/>
                <a:sym typeface="Calibri"/>
              </a:rPr>
              <a:t>Autonomy</a:t>
            </a:r>
            <a:endParaRPr/>
          </a:p>
          <a:p>
            <a:pPr indent="-342900" lvl="1" marL="514350" marR="0" rtl="0" algn="l">
              <a:lnSpc>
                <a:spcPct val="90000"/>
              </a:lnSpc>
              <a:spcBef>
                <a:spcPts val="460"/>
              </a:spcBef>
              <a:spcAft>
                <a:spcPts val="0"/>
              </a:spcAft>
              <a:buClr>
                <a:schemeClr val="accent3"/>
              </a:buClr>
              <a:buSzPts val="2070"/>
              <a:buFont typeface="Noto Sans Symbols"/>
              <a:buChar char="▪"/>
            </a:pPr>
            <a:r>
              <a:rPr b="0" i="0" lang="en-US" sz="2300" u="none" cap="none" strike="noStrike">
                <a:solidFill>
                  <a:schemeClr val="dk1"/>
                </a:solidFill>
                <a:latin typeface="Calibri"/>
                <a:ea typeface="Calibri"/>
                <a:cs typeface="Calibri"/>
                <a:sym typeface="Calibri"/>
              </a:rPr>
              <a:t>Decentralizes power and creates autonomy which is critical to scaling the organization </a:t>
            </a:r>
            <a:endParaRPr/>
          </a:p>
          <a:p>
            <a:pPr indent="-342900" lvl="1" marL="514350" marR="0" rtl="0" algn="l">
              <a:lnSpc>
                <a:spcPct val="90000"/>
              </a:lnSpc>
              <a:spcBef>
                <a:spcPts val="460"/>
              </a:spcBef>
              <a:spcAft>
                <a:spcPts val="0"/>
              </a:spcAft>
              <a:buClr>
                <a:schemeClr val="accent3"/>
              </a:buClr>
              <a:buSzPts val="2070"/>
              <a:buFont typeface="Noto Sans Symbols"/>
              <a:buChar char="▪"/>
            </a:pPr>
            <a:r>
              <a:rPr b="0" i="0" lang="en-US" sz="2300" u="none" cap="none" strike="noStrike">
                <a:solidFill>
                  <a:schemeClr val="dk1"/>
                </a:solidFill>
                <a:latin typeface="Calibri"/>
                <a:ea typeface="Calibri"/>
                <a:cs typeface="Calibri"/>
                <a:sym typeface="Calibri"/>
              </a:rPr>
              <a:t>Each team can focus on the business metric they are responsible for and act autonomously to maximize the metric.  </a:t>
            </a:r>
            <a:endParaRPr/>
          </a:p>
        </p:txBody>
      </p:sp>
      <p:sp>
        <p:nvSpPr>
          <p:cNvPr id="669" name="Google Shape;669;p107"/>
          <p:cNvSpPr txBox="1"/>
          <p:nvPr/>
        </p:nvSpPr>
        <p:spPr>
          <a:xfrm>
            <a:off x="1447800" y="5638800"/>
            <a:ext cx="57912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Science behind why two-pizza team works </a:t>
            </a:r>
            <a:r>
              <a:rPr lang="en-US" sz="1200" u="sng">
                <a:solidFill>
                  <a:schemeClr val="hlink"/>
                </a:solidFill>
                <a:latin typeface="Calibri"/>
                <a:ea typeface="Calibri"/>
                <a:cs typeface="Calibri"/>
                <a:sym typeface="Calibri"/>
                <a:hlinkClick r:id="rId3"/>
              </a:rPr>
              <a:t>http://blog.idonethis.com/two-pizza-team/</a:t>
            </a:r>
            <a:r>
              <a:rPr lang="en-US" sz="1200">
                <a:solidFill>
                  <a:schemeClr val="dk1"/>
                </a:solidFill>
                <a:latin typeface="Calibri"/>
                <a:ea typeface="Calibri"/>
                <a:cs typeface="Calibri"/>
                <a:sym typeface="Calibri"/>
              </a:rPr>
              <a:t> ITRevolution, Conways Law by Gene Kim </a:t>
            </a:r>
            <a:r>
              <a:rPr lang="en-US" sz="1200" u="sng">
                <a:solidFill>
                  <a:schemeClr val="hlink"/>
                </a:solidFill>
                <a:latin typeface="Calibri"/>
                <a:ea typeface="Calibri"/>
                <a:cs typeface="Calibri"/>
                <a:sym typeface="Calibri"/>
                <a:hlinkClick r:id="rId4"/>
              </a:rPr>
              <a:t>http://itrevolution.com/conways-law/</a:t>
            </a:r>
            <a:endParaRPr/>
          </a:p>
        </p:txBody>
      </p:sp>
      <p:pic>
        <p:nvPicPr>
          <p:cNvPr descr="C:\Users\plamar\Desktop\team.PNG" id="670" name="Google Shape;670;p107"/>
          <p:cNvPicPr preferRelativeResize="0"/>
          <p:nvPr/>
        </p:nvPicPr>
        <p:blipFill rotWithShape="1">
          <a:blip r:embed="rId5">
            <a:alphaModFix/>
          </a:blip>
          <a:srcRect b="0" l="0" r="0" t="0"/>
          <a:stretch/>
        </p:blipFill>
        <p:spPr>
          <a:xfrm>
            <a:off x="5863701" y="1172046"/>
            <a:ext cx="3027532" cy="2256954"/>
          </a:xfrm>
          <a:prstGeom prst="rect">
            <a:avLst/>
          </a:prstGeom>
          <a:noFill/>
          <a:ln>
            <a:noFill/>
          </a:ln>
        </p:spPr>
      </p:pic>
      <p:pic>
        <p:nvPicPr>
          <p:cNvPr descr="C:\Users\plamar\Desktop\pngbase6492a99d97fe100a17.png" id="671" name="Google Shape;671;p107"/>
          <p:cNvPicPr preferRelativeResize="0"/>
          <p:nvPr/>
        </p:nvPicPr>
        <p:blipFill rotWithShape="1">
          <a:blip r:embed="rId6">
            <a:alphaModFix/>
          </a:blip>
          <a:srcRect b="0" l="0" r="0" t="0"/>
          <a:stretch/>
        </p:blipFill>
        <p:spPr>
          <a:xfrm>
            <a:off x="5943600" y="3733800"/>
            <a:ext cx="2947633" cy="1862952"/>
          </a:xfrm>
          <a:prstGeom prst="rect">
            <a:avLst/>
          </a:prstGeom>
          <a:noFill/>
          <a:ln>
            <a:noFill/>
          </a:ln>
        </p:spPr>
      </p:pic>
      <p:sp>
        <p:nvSpPr>
          <p:cNvPr id="672" name="Google Shape;672;p107"/>
          <p:cNvSpPr txBox="1"/>
          <p:nvPr/>
        </p:nvSpPr>
        <p:spPr>
          <a:xfrm>
            <a:off x="533400" y="4191000"/>
            <a:ext cx="5562600" cy="170854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b="1" lang="en-US" sz="2000">
                <a:solidFill>
                  <a:schemeClr val="dk1"/>
                </a:solidFill>
                <a:latin typeface="Calibri"/>
                <a:ea typeface="Calibri"/>
                <a:cs typeface="Calibri"/>
                <a:sym typeface="Calibri"/>
              </a:rPr>
              <a:t>Amazon CTO Werner Vogels explained the advantages of this structure to Larry Dignan of </a:t>
            </a:r>
            <a:r>
              <a:rPr b="1" i="1" lang="en-US" sz="2000">
                <a:solidFill>
                  <a:schemeClr val="dk1"/>
                </a:solidFill>
                <a:latin typeface="Calibri"/>
                <a:ea typeface="Calibri"/>
                <a:cs typeface="Calibri"/>
                <a:sym typeface="Calibri"/>
              </a:rPr>
              <a:t>Baseline </a:t>
            </a:r>
            <a:r>
              <a:rPr b="1" lang="en-US" sz="2000">
                <a:solidFill>
                  <a:schemeClr val="dk1"/>
                </a:solidFill>
                <a:latin typeface="Calibri"/>
                <a:ea typeface="Calibri"/>
                <a:cs typeface="Calibri"/>
                <a:sym typeface="Calibri"/>
              </a:rPr>
              <a:t>in 2005 (see notes accompanying this slide)</a:t>
            </a:r>
            <a:endParaRPr b="1" sz="2000">
              <a:solidFill>
                <a:schemeClr val="accen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Core Objectives</a:t>
            </a:r>
            <a:endParaRPr/>
          </a:p>
        </p:txBody>
      </p:sp>
      <p:sp>
        <p:nvSpPr>
          <p:cNvPr id="346" name="Google Shape;346;p63"/>
          <p:cNvSpPr txBox="1"/>
          <p:nvPr>
            <p:ph idx="1" type="body"/>
          </p:nvPr>
        </p:nvSpPr>
        <p:spPr>
          <a:xfrm>
            <a:off x="628650" y="13716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130000"/>
              </a:lnSpc>
              <a:spcBef>
                <a:spcPts val="0"/>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Understand how to adopt, plan or improve your transition to Microservices</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Navigate different tools for enabling Microservices and how to use them</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Map technical practices to the business strategy behind Microservices</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Get hands-on practice with tools which enable core Microservices architecture</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Build more DevOps practices through Microservices adoption</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Apply Microservices use cases to continuous integration, delivery and testing</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Understand how to refactor monolithic systems into more modular, component-based systems</a:t>
            </a:r>
            <a:endParaRPr/>
          </a:p>
          <a:p>
            <a:pPr indent="-350329" lvl="0" marL="457200" marR="0" rtl="0" algn="l">
              <a:lnSpc>
                <a:spcPct val="130000"/>
              </a:lnSpc>
              <a:spcBef>
                <a:spcPts val="374"/>
              </a:spcBef>
              <a:spcAft>
                <a:spcPts val="0"/>
              </a:spcAft>
              <a:buClr>
                <a:schemeClr val="accent3"/>
              </a:buClr>
              <a:buSzPts val="1683"/>
              <a:buFont typeface="Noto Sans Symbols"/>
              <a:buNone/>
            </a:pPr>
            <a:r>
              <a:t/>
            </a:r>
            <a:endParaRPr b="1" i="0" sz="187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0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Why do Microservices?</a:t>
            </a:r>
            <a:endParaRPr/>
          </a:p>
        </p:txBody>
      </p:sp>
      <p:sp>
        <p:nvSpPr>
          <p:cNvPr id="678" name="Google Shape;678;p108"/>
          <p:cNvSpPr txBox="1"/>
          <p:nvPr>
            <p:ph idx="1" type="body"/>
          </p:nvPr>
        </p:nvSpPr>
        <p:spPr>
          <a:xfrm>
            <a:off x="457206" y="1524001"/>
            <a:ext cx="3685403" cy="41147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Reduce complexity, increase success</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According to a Gartner survey of 150 participants in 2011, the failure of projects exceeding $1 million was found to be almost 50% higher than for projects with budgets below $350,000.</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This result was reinforced by prior Gartner IT projects which found small IT projects to experience a one-third lower failure rate than large projects</a:t>
            </a:r>
            <a:endParaRPr/>
          </a:p>
        </p:txBody>
      </p:sp>
      <p:pic>
        <p:nvPicPr>
          <p:cNvPr id="679" name="Google Shape;679;p108"/>
          <p:cNvPicPr preferRelativeResize="0"/>
          <p:nvPr/>
        </p:nvPicPr>
        <p:blipFill rotWithShape="1">
          <a:blip r:embed="rId3">
            <a:alphaModFix/>
          </a:blip>
          <a:srcRect b="0" l="0" r="0" t="0"/>
          <a:stretch/>
        </p:blipFill>
        <p:spPr>
          <a:xfrm>
            <a:off x="4267200" y="2362200"/>
            <a:ext cx="4614863" cy="1794867"/>
          </a:xfrm>
          <a:prstGeom prst="rect">
            <a:avLst/>
          </a:prstGeom>
          <a:noFill/>
          <a:ln>
            <a:noFill/>
          </a:ln>
        </p:spPr>
      </p:pic>
      <p:sp>
        <p:nvSpPr>
          <p:cNvPr id="680" name="Google Shape;680;p108"/>
          <p:cNvSpPr txBox="1"/>
          <p:nvPr/>
        </p:nvSpPr>
        <p:spPr>
          <a:xfrm>
            <a:off x="457206" y="5832059"/>
            <a:ext cx="7302843" cy="2540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1" u="sng">
                <a:solidFill>
                  <a:schemeClr val="hlink"/>
                </a:solidFill>
                <a:latin typeface="Arial"/>
                <a:ea typeface="Arial"/>
                <a:cs typeface="Arial"/>
                <a:sym typeface="Arial"/>
                <a:hlinkClick r:id="rId4"/>
              </a:rPr>
              <a:t>https://thisiswhatgoodlookslike.com/2012/06/10/gartner-survey-shows-why-projects-fail/</a:t>
            </a:r>
            <a:endParaRPr sz="1051">
              <a:solidFill>
                <a:schemeClr val="dk1"/>
              </a:solidFill>
              <a:latin typeface="Arial"/>
              <a:ea typeface="Arial"/>
              <a:cs typeface="Arial"/>
              <a:sym typeface="Arial"/>
            </a:endParaRPr>
          </a:p>
        </p:txBody>
      </p:sp>
      <p:cxnSp>
        <p:nvCxnSpPr>
          <p:cNvPr id="681" name="Google Shape;681;p108"/>
          <p:cNvCxnSpPr/>
          <p:nvPr/>
        </p:nvCxnSpPr>
        <p:spPr>
          <a:xfrm>
            <a:off x="304800" y="1371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09"/>
          <p:cNvSpPr txBox="1"/>
          <p:nvPr>
            <p:ph type="title"/>
          </p:nvPr>
        </p:nvSpPr>
        <p:spPr>
          <a:xfrm>
            <a:off x="461388" y="1066800"/>
            <a:ext cx="8396863" cy="465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509"/>
              <a:buFont typeface="Calibri"/>
              <a:buNone/>
            </a:pPr>
            <a:r>
              <a:rPr b="1" i="0" lang="en-US" sz="3509" u="none" cap="none" strike="noStrike">
                <a:solidFill>
                  <a:schemeClr val="accent3"/>
                </a:solidFill>
                <a:latin typeface="Calibri"/>
                <a:ea typeface="Calibri"/>
                <a:cs typeface="Calibri"/>
                <a:sym typeface="Calibri"/>
              </a:rPr>
              <a:t>Microservice building blocks</a:t>
            </a:r>
            <a:endParaRPr/>
          </a:p>
        </p:txBody>
      </p:sp>
      <p:sp>
        <p:nvSpPr>
          <p:cNvPr id="687" name="Google Shape;687;p109"/>
          <p:cNvSpPr txBox="1"/>
          <p:nvPr/>
        </p:nvSpPr>
        <p:spPr>
          <a:xfrm>
            <a:off x="0" y="1826467"/>
            <a:ext cx="8801828" cy="309539"/>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chemeClr val="dk1"/>
              </a:buClr>
              <a:buSzPts val="3000"/>
              <a:buFont typeface="Calibri"/>
              <a:buNone/>
            </a:pPr>
            <a:r>
              <a:t/>
            </a:r>
            <a:endParaRPr sz="3000">
              <a:solidFill>
                <a:srgbClr val="7F7F7F"/>
              </a:solidFill>
              <a:latin typeface="Calibri"/>
              <a:ea typeface="Calibri"/>
              <a:cs typeface="Calibri"/>
              <a:sym typeface="Calibri"/>
            </a:endParaRPr>
          </a:p>
        </p:txBody>
      </p:sp>
      <p:pic>
        <p:nvPicPr>
          <p:cNvPr id="688" name="Google Shape;688;p109"/>
          <p:cNvPicPr preferRelativeResize="0"/>
          <p:nvPr/>
        </p:nvPicPr>
        <p:blipFill rotWithShape="1">
          <a:blip r:embed="rId3">
            <a:alphaModFix/>
          </a:blip>
          <a:srcRect b="18940" l="0" r="0" t="10918"/>
          <a:stretch/>
        </p:blipFill>
        <p:spPr>
          <a:xfrm>
            <a:off x="2438400" y="2205619"/>
            <a:ext cx="4343400" cy="1669670"/>
          </a:xfrm>
          <a:prstGeom prst="rect">
            <a:avLst/>
          </a:prstGeom>
          <a:noFill/>
          <a:ln>
            <a:noFill/>
          </a:ln>
        </p:spPr>
      </p:pic>
      <p:sp>
        <p:nvSpPr>
          <p:cNvPr id="689" name="Google Shape;689;p109"/>
          <p:cNvSpPr txBox="1"/>
          <p:nvPr/>
        </p:nvSpPr>
        <p:spPr>
          <a:xfrm>
            <a:off x="463168" y="4114801"/>
            <a:ext cx="8338661"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APIs provide the flexibility for businesses to grow by adopting new business models and enable accelerated development of new applications.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like picking different LEGO blocks to build a toy house.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10"/>
          <p:cNvSpPr txBox="1"/>
          <p:nvPr>
            <p:ph type="title"/>
          </p:nvPr>
        </p:nvSpPr>
        <p:spPr>
          <a:xfrm>
            <a:off x="66460" y="387696"/>
            <a:ext cx="8396863" cy="67032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External Benchmarks</a:t>
            </a:r>
            <a:endParaRPr/>
          </a:p>
        </p:txBody>
      </p:sp>
      <p:pic>
        <p:nvPicPr>
          <p:cNvPr descr="C:\Users\plamar\Desktop\Puppet 2.PNG" id="695" name="Google Shape;695;p110"/>
          <p:cNvPicPr preferRelativeResize="0"/>
          <p:nvPr/>
        </p:nvPicPr>
        <p:blipFill rotWithShape="1">
          <a:blip r:embed="rId3">
            <a:alphaModFix/>
          </a:blip>
          <a:srcRect b="0" l="0" r="0" t="0"/>
          <a:stretch/>
        </p:blipFill>
        <p:spPr>
          <a:xfrm>
            <a:off x="0" y="1572826"/>
            <a:ext cx="7754588" cy="4049399"/>
          </a:xfrm>
          <a:prstGeom prst="rect">
            <a:avLst/>
          </a:prstGeom>
          <a:noFill/>
          <a:ln>
            <a:noFill/>
          </a:ln>
        </p:spPr>
      </p:pic>
      <p:sp>
        <p:nvSpPr>
          <p:cNvPr id="696" name="Google Shape;696;p110"/>
          <p:cNvSpPr/>
          <p:nvPr/>
        </p:nvSpPr>
        <p:spPr>
          <a:xfrm>
            <a:off x="7310055" y="1584438"/>
            <a:ext cx="1798320" cy="421591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000" u="sng">
                <a:solidFill>
                  <a:schemeClr val="dk1"/>
                </a:solidFill>
                <a:latin typeface="Arial"/>
                <a:ea typeface="Arial"/>
                <a:cs typeface="Arial"/>
                <a:sym typeface="Arial"/>
              </a:rPr>
              <a:t>Competitive Advantage</a:t>
            </a:r>
            <a:endParaRPr sz="11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950">
                <a:solidFill>
                  <a:schemeClr val="dk1"/>
                </a:solidFill>
                <a:latin typeface="Arial"/>
                <a:ea typeface="Arial"/>
                <a:cs typeface="Arial"/>
                <a:sym typeface="Arial"/>
              </a:rPr>
              <a:t>High performing teams are breaking away from the pack and the status quo of even three years ago is a dangerous assumption currently. </a:t>
            </a:r>
            <a:endParaRPr/>
          </a:p>
          <a:p>
            <a:pPr indent="0" lvl="0" marL="0" marR="0" rtl="0" algn="l">
              <a:lnSpc>
                <a:spcPct val="115000"/>
              </a:lnSpc>
              <a:spcBef>
                <a:spcPts val="300"/>
              </a:spcBef>
              <a:spcAft>
                <a:spcPts val="0"/>
              </a:spcAft>
              <a:buNone/>
            </a:pPr>
            <a:r>
              <a:rPr lang="en-US" sz="950">
                <a:solidFill>
                  <a:schemeClr val="dk1"/>
                </a:solidFill>
                <a:latin typeface="Arial"/>
                <a:ea typeface="Arial"/>
                <a:cs typeface="Arial"/>
                <a:sym typeface="Arial"/>
              </a:rPr>
              <a:t> </a:t>
            </a:r>
            <a:endParaRPr/>
          </a:p>
          <a:p>
            <a:pPr indent="0" lvl="0" marL="0" marR="0" rtl="0" algn="l">
              <a:lnSpc>
                <a:spcPct val="115000"/>
              </a:lnSpc>
              <a:spcBef>
                <a:spcPts val="300"/>
              </a:spcBef>
              <a:spcAft>
                <a:spcPts val="0"/>
              </a:spcAft>
              <a:buNone/>
            </a:pPr>
            <a:r>
              <a:rPr i="1" lang="en-US" sz="950">
                <a:solidFill>
                  <a:schemeClr val="dk1"/>
                </a:solidFill>
                <a:latin typeface="Arial"/>
                <a:ea typeface="Arial"/>
                <a:cs typeface="Arial"/>
                <a:sym typeface="Arial"/>
              </a:rPr>
              <a:t>A team which had state of the art development practices as recently as 3 years ago can find themselves outpaced by competition today.</a:t>
            </a:r>
            <a:endParaRPr sz="950">
              <a:solidFill>
                <a:schemeClr val="dk1"/>
              </a:solidFill>
              <a:latin typeface="Arial"/>
              <a:ea typeface="Arial"/>
              <a:cs typeface="Arial"/>
              <a:sym typeface="Arial"/>
            </a:endParaRPr>
          </a:p>
          <a:p>
            <a:pPr indent="0" lvl="0" marL="0" marR="0" rtl="0" algn="l">
              <a:lnSpc>
                <a:spcPct val="115000"/>
              </a:lnSpc>
              <a:spcBef>
                <a:spcPts val="300"/>
              </a:spcBef>
              <a:spcAft>
                <a:spcPts val="0"/>
              </a:spcAft>
              <a:buNone/>
            </a:pPr>
            <a:r>
              <a:rPr i="1" lang="en-US" sz="9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pic>
        <p:nvPicPr>
          <p:cNvPr descr="C:\Users\plamar\Desktop\Capture.PNG" id="697" name="Google Shape;697;p110"/>
          <p:cNvPicPr preferRelativeResize="0"/>
          <p:nvPr/>
        </p:nvPicPr>
        <p:blipFill rotWithShape="1">
          <a:blip r:embed="rId4">
            <a:alphaModFix/>
          </a:blip>
          <a:srcRect b="0" l="0" r="0" t="0"/>
          <a:stretch/>
        </p:blipFill>
        <p:spPr>
          <a:xfrm>
            <a:off x="7333806" y="3061052"/>
            <a:ext cx="1762695" cy="2374137"/>
          </a:xfrm>
          <a:prstGeom prst="rect">
            <a:avLst/>
          </a:prstGeom>
          <a:noFill/>
          <a:ln>
            <a:noFill/>
          </a:ln>
        </p:spPr>
      </p:pic>
      <p:sp>
        <p:nvSpPr>
          <p:cNvPr id="698" name="Google Shape;698;p110"/>
          <p:cNvSpPr txBox="1"/>
          <p:nvPr/>
        </p:nvSpPr>
        <p:spPr>
          <a:xfrm>
            <a:off x="69391" y="5578895"/>
            <a:ext cx="2121359"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800">
                <a:solidFill>
                  <a:srgbClr val="595959"/>
                </a:solidFill>
                <a:latin typeface="Arial"/>
                <a:ea typeface="Arial"/>
                <a:cs typeface="Arial"/>
                <a:sym typeface="Arial"/>
              </a:rPr>
              <a:t>* Source: Puppet Labs Report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111"/>
          <p:cNvSpPr txBox="1"/>
          <p:nvPr>
            <p:ph type="title"/>
          </p:nvPr>
        </p:nvSpPr>
        <p:spPr>
          <a:xfrm>
            <a:off x="228601" y="381000"/>
            <a:ext cx="8396863"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 Patterns</a:t>
            </a:r>
            <a:endParaRPr b="1" i="0" sz="2400" u="none" cap="none" strike="noStrike">
              <a:solidFill>
                <a:schemeClr val="accent3"/>
              </a:solidFill>
              <a:latin typeface="Calibri"/>
              <a:ea typeface="Calibri"/>
              <a:cs typeface="Calibri"/>
              <a:sym typeface="Calibri"/>
            </a:endParaRPr>
          </a:p>
        </p:txBody>
      </p:sp>
      <p:sp>
        <p:nvSpPr>
          <p:cNvPr id="704" name="Google Shape;704;p111"/>
          <p:cNvSpPr txBox="1"/>
          <p:nvPr/>
        </p:nvSpPr>
        <p:spPr>
          <a:xfrm>
            <a:off x="228601" y="2057400"/>
            <a:ext cx="8396863" cy="243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0" lang="en-US" sz="2400">
                <a:solidFill>
                  <a:schemeClr val="accent3"/>
                </a:solidFill>
                <a:latin typeface="Calibri"/>
                <a:ea typeface="Calibri"/>
                <a:cs typeface="Calibri"/>
                <a:sym typeface="Calibri"/>
              </a:rPr>
              <a:t>Before diving into Microservices Patterns, let’s walk through a Sample Monolithic Application.</a:t>
            </a:r>
            <a:endParaRPr/>
          </a:p>
          <a:p>
            <a:pPr indent="0" lvl="0" marL="0" marR="0" rtl="0" algn="l">
              <a:lnSpc>
                <a:spcPct val="90000"/>
              </a:lnSpc>
              <a:spcBef>
                <a:spcPts val="0"/>
              </a:spcBef>
              <a:spcAft>
                <a:spcPts val="0"/>
              </a:spcAft>
              <a:buClr>
                <a:schemeClr val="accent3"/>
              </a:buClr>
              <a:buSzPts val="2400"/>
              <a:buFont typeface="Calibri"/>
              <a:buNone/>
            </a:pPr>
            <a:r>
              <a:t/>
            </a:r>
            <a:endParaRPr b="1" sz="2400">
              <a:solidFill>
                <a:schemeClr val="accent3"/>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2400"/>
              <a:buFont typeface="Calibri"/>
              <a:buNone/>
            </a:pPr>
            <a:r>
              <a:rPr b="1" lang="en-US" sz="2400">
                <a:solidFill>
                  <a:schemeClr val="accent3"/>
                </a:solidFill>
                <a:latin typeface="Calibri"/>
                <a:ea typeface="Calibri"/>
                <a:cs typeface="Calibri"/>
                <a:sym typeface="Calibri"/>
              </a:rPr>
              <a:t>Later we will convert the same application to Microservices and deploy in Kubernetes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112"/>
          <p:cNvSpPr/>
          <p:nvPr/>
        </p:nvSpPr>
        <p:spPr>
          <a:xfrm>
            <a:off x="990600" y="2133600"/>
            <a:ext cx="6477000" cy="2971800"/>
          </a:xfrm>
          <a:prstGeom prst="rect">
            <a:avLst/>
          </a:prstGeom>
          <a:solidFill>
            <a:srgbClr val="F4FCE3"/>
          </a:solidFill>
          <a:ln cap="flat" cmpd="dbl" w="9525">
            <a:solidFill>
              <a:srgbClr val="FBFFEE"/>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0" name="Google Shape;710;p112"/>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Sample Monolithic App in Java</a:t>
            </a:r>
            <a:endParaRPr/>
          </a:p>
        </p:txBody>
      </p:sp>
      <p:sp>
        <p:nvSpPr>
          <p:cNvPr id="711" name="Google Shape;711;p1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712" name="Google Shape;712;p112"/>
          <p:cNvSpPr/>
          <p:nvPr/>
        </p:nvSpPr>
        <p:spPr>
          <a:xfrm>
            <a:off x="2316186" y="2862311"/>
            <a:ext cx="1905000" cy="16002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id</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sku</a:t>
            </a:r>
            <a:endParaRPr sz="16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availability</a:t>
            </a:r>
            <a:endParaRPr/>
          </a:p>
        </p:txBody>
      </p:sp>
      <p:sp>
        <p:nvSpPr>
          <p:cNvPr id="713" name="Google Shape;713;p112"/>
          <p:cNvSpPr/>
          <p:nvPr/>
        </p:nvSpPr>
        <p:spPr>
          <a:xfrm>
            <a:off x="4724400" y="2862311"/>
            <a:ext cx="1905000" cy="16002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Product id</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Product name</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Product price</a:t>
            </a:r>
            <a:endParaRPr/>
          </a:p>
        </p:txBody>
      </p:sp>
      <p:sp>
        <p:nvSpPr>
          <p:cNvPr id="714" name="Google Shape;714;p112"/>
          <p:cNvSpPr txBox="1"/>
          <p:nvPr/>
        </p:nvSpPr>
        <p:spPr>
          <a:xfrm>
            <a:off x="2932696" y="2449046"/>
            <a:ext cx="68897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Stock</a:t>
            </a:r>
            <a:endParaRPr/>
          </a:p>
        </p:txBody>
      </p:sp>
      <p:sp>
        <p:nvSpPr>
          <p:cNvPr id="715" name="Google Shape;715;p112"/>
          <p:cNvSpPr txBox="1"/>
          <p:nvPr/>
        </p:nvSpPr>
        <p:spPr>
          <a:xfrm>
            <a:off x="5187022" y="2449046"/>
            <a:ext cx="9199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Product</a:t>
            </a:r>
            <a:endParaRPr/>
          </a:p>
        </p:txBody>
      </p:sp>
      <p:cxnSp>
        <p:nvCxnSpPr>
          <p:cNvPr id="716" name="Google Shape;716;p112"/>
          <p:cNvCxnSpPr>
            <a:stCxn id="717" idx="2"/>
          </p:cNvCxnSpPr>
          <p:nvPr/>
        </p:nvCxnSpPr>
        <p:spPr>
          <a:xfrm>
            <a:off x="1474356" y="2013466"/>
            <a:ext cx="1344900" cy="620100"/>
          </a:xfrm>
          <a:prstGeom prst="straightConnector1">
            <a:avLst/>
          </a:prstGeom>
          <a:noFill/>
          <a:ln cap="flat" cmpd="sng" w="9525">
            <a:solidFill>
              <a:schemeClr val="accent3"/>
            </a:solidFill>
            <a:prstDash val="solid"/>
            <a:miter lim="800000"/>
            <a:headEnd len="sm" w="sm" type="none"/>
            <a:tailEnd len="med" w="med" type="triangle"/>
          </a:ln>
        </p:spPr>
      </p:cxnSp>
      <p:sp>
        <p:nvSpPr>
          <p:cNvPr id="717" name="Google Shape;717;p112"/>
          <p:cNvSpPr txBox="1"/>
          <p:nvPr/>
        </p:nvSpPr>
        <p:spPr>
          <a:xfrm>
            <a:off x="609600" y="1644134"/>
            <a:ext cx="17295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Get stock details</a:t>
            </a:r>
            <a:endParaRPr/>
          </a:p>
        </p:txBody>
      </p:sp>
      <p:sp>
        <p:nvSpPr>
          <p:cNvPr id="718" name="Google Shape;718;p112"/>
          <p:cNvSpPr txBox="1"/>
          <p:nvPr/>
        </p:nvSpPr>
        <p:spPr>
          <a:xfrm>
            <a:off x="6172639" y="1621491"/>
            <a:ext cx="19822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Get product details</a:t>
            </a:r>
            <a:endParaRPr/>
          </a:p>
        </p:txBody>
      </p:sp>
      <p:cxnSp>
        <p:nvCxnSpPr>
          <p:cNvPr id="719" name="Google Shape;719;p112"/>
          <p:cNvCxnSpPr>
            <a:stCxn id="718" idx="2"/>
          </p:cNvCxnSpPr>
          <p:nvPr/>
        </p:nvCxnSpPr>
        <p:spPr>
          <a:xfrm flipH="1">
            <a:off x="6166876" y="1990823"/>
            <a:ext cx="996900" cy="630000"/>
          </a:xfrm>
          <a:prstGeom prst="straightConnector1">
            <a:avLst/>
          </a:prstGeom>
          <a:noFill/>
          <a:ln cap="flat" cmpd="sng" w="9525">
            <a:solidFill>
              <a:srgbClr val="0070C0"/>
            </a:solidFill>
            <a:prstDash val="solid"/>
            <a:miter lim="800000"/>
            <a:headEnd len="sm" w="sm" type="none"/>
            <a:tailEnd len="med" w="med" type="triangle"/>
          </a:ln>
        </p:spPr>
      </p:cxnSp>
      <p:sp>
        <p:nvSpPr>
          <p:cNvPr id="720" name="Google Shape;720;p112"/>
          <p:cNvSpPr txBox="1"/>
          <p:nvPr/>
        </p:nvSpPr>
        <p:spPr>
          <a:xfrm>
            <a:off x="1886438" y="5420065"/>
            <a:ext cx="5756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030A0"/>
                </a:solidFill>
                <a:latin typeface="Calibri"/>
                <a:ea typeface="Calibri"/>
                <a:cs typeface="Calibri"/>
                <a:sym typeface="Calibri"/>
              </a:rPr>
              <a:t>Output combined product detail</a:t>
            </a:r>
            <a:r>
              <a:rPr b="1" lang="en-US" sz="1800">
                <a:solidFill>
                  <a:srgbClr val="7030A0"/>
                </a:solidFill>
                <a:latin typeface="Calibri"/>
                <a:ea typeface="Calibri"/>
                <a:cs typeface="Calibri"/>
                <a:sym typeface="Calibri"/>
              </a:rPr>
              <a:t> using both redis databases</a:t>
            </a:r>
            <a:endParaRPr sz="1800">
              <a:solidFill>
                <a:srgbClr val="7030A0"/>
              </a:solidFill>
              <a:latin typeface="Calibri"/>
              <a:ea typeface="Calibri"/>
              <a:cs typeface="Calibri"/>
              <a:sym typeface="Calibri"/>
            </a:endParaRPr>
          </a:p>
        </p:txBody>
      </p:sp>
      <p:cxnSp>
        <p:nvCxnSpPr>
          <p:cNvPr id="721" name="Google Shape;721;p112"/>
          <p:cNvCxnSpPr>
            <a:endCxn id="712" idx="2"/>
          </p:cNvCxnSpPr>
          <p:nvPr/>
        </p:nvCxnSpPr>
        <p:spPr>
          <a:xfrm flipH="1" rot="10800000">
            <a:off x="2260686" y="4462511"/>
            <a:ext cx="1008000" cy="1018500"/>
          </a:xfrm>
          <a:prstGeom prst="straightConnector1">
            <a:avLst/>
          </a:prstGeom>
          <a:noFill/>
          <a:ln cap="flat" cmpd="sng" w="9525">
            <a:solidFill>
              <a:srgbClr val="7030A0"/>
            </a:solidFill>
            <a:prstDash val="solid"/>
            <a:miter lim="800000"/>
            <a:headEnd len="sm" w="sm" type="none"/>
            <a:tailEnd len="med" w="med" type="triangle"/>
          </a:ln>
        </p:spPr>
      </p:cxnSp>
      <p:cxnSp>
        <p:nvCxnSpPr>
          <p:cNvPr id="722" name="Google Shape;722;p112"/>
          <p:cNvCxnSpPr/>
          <p:nvPr/>
        </p:nvCxnSpPr>
        <p:spPr>
          <a:xfrm>
            <a:off x="3886200" y="4648200"/>
            <a:ext cx="990600" cy="0"/>
          </a:xfrm>
          <a:prstGeom prst="straightConnector1">
            <a:avLst/>
          </a:prstGeom>
          <a:noFill/>
          <a:ln cap="flat" cmpd="sng" w="9525">
            <a:solidFill>
              <a:srgbClr val="7030A0"/>
            </a:solidFill>
            <a:prstDash val="solid"/>
            <a:miter lim="800000"/>
            <a:headEnd len="sm" w="sm" type="none"/>
            <a:tailEnd len="med" w="med" type="triangle"/>
          </a:ln>
        </p:spPr>
      </p:cxnSp>
      <p:cxnSp>
        <p:nvCxnSpPr>
          <p:cNvPr id="723" name="Google Shape;723;p112"/>
          <p:cNvCxnSpPr/>
          <p:nvPr/>
        </p:nvCxnSpPr>
        <p:spPr>
          <a:xfrm flipH="1">
            <a:off x="4373586" y="4462511"/>
            <a:ext cx="1265214" cy="1280719"/>
          </a:xfrm>
          <a:prstGeom prst="straightConnector1">
            <a:avLst/>
          </a:prstGeom>
          <a:noFill/>
          <a:ln cap="flat" cmpd="sng" w="9525">
            <a:solidFill>
              <a:srgbClr val="7030A0"/>
            </a:solidFill>
            <a:prstDash val="solid"/>
            <a:miter lim="800000"/>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13"/>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a:t>
            </a:r>
            <a:endParaRPr/>
          </a:p>
        </p:txBody>
      </p:sp>
      <p:sp>
        <p:nvSpPr>
          <p:cNvPr id="729" name="Google Shape;729;p1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730" name="Google Shape;730;p113"/>
          <p:cNvSpPr txBox="1"/>
          <p:nvPr/>
        </p:nvSpPr>
        <p:spPr>
          <a:xfrm>
            <a:off x="4148034" y="1599941"/>
            <a:ext cx="114666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74A50F"/>
                </a:solidFill>
                <a:latin typeface="Calibri"/>
                <a:ea typeface="Calibri"/>
                <a:cs typeface="Calibri"/>
                <a:sym typeface="Calibri"/>
              </a:rPr>
              <a:t>Static data to</a:t>
            </a:r>
            <a:endParaRPr/>
          </a:p>
          <a:p>
            <a:pPr indent="0" lvl="0" marL="0" marR="0" rtl="0" algn="l">
              <a:spcBef>
                <a:spcPts val="0"/>
              </a:spcBef>
              <a:spcAft>
                <a:spcPts val="0"/>
              </a:spcAft>
              <a:buNone/>
            </a:pPr>
            <a:r>
              <a:rPr lang="en-US" sz="1400">
                <a:solidFill>
                  <a:srgbClr val="74A50F"/>
                </a:solidFill>
                <a:latin typeface="Calibri"/>
                <a:ea typeface="Calibri"/>
                <a:cs typeface="Calibri"/>
                <a:sym typeface="Calibri"/>
              </a:rPr>
              <a:t>load to redis</a:t>
            </a:r>
            <a:endParaRPr sz="1400">
              <a:solidFill>
                <a:srgbClr val="74A50F"/>
              </a:solidFill>
              <a:latin typeface="Calibri"/>
              <a:ea typeface="Calibri"/>
              <a:cs typeface="Calibri"/>
              <a:sym typeface="Calibri"/>
            </a:endParaRPr>
          </a:p>
        </p:txBody>
      </p:sp>
      <p:sp>
        <p:nvSpPr>
          <p:cNvPr id="731" name="Google Shape;731;p113"/>
          <p:cNvSpPr txBox="1"/>
          <p:nvPr/>
        </p:nvSpPr>
        <p:spPr>
          <a:xfrm>
            <a:off x="4707613" y="3431269"/>
            <a:ext cx="80342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web.xml</a:t>
            </a:r>
            <a:endParaRPr/>
          </a:p>
        </p:txBody>
      </p:sp>
      <p:sp>
        <p:nvSpPr>
          <p:cNvPr id="732" name="Google Shape;732;p113"/>
          <p:cNvSpPr txBox="1"/>
          <p:nvPr/>
        </p:nvSpPr>
        <p:spPr>
          <a:xfrm>
            <a:off x="5411418" y="3709521"/>
            <a:ext cx="103169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4A6300"/>
                </a:solidFill>
                <a:latin typeface="Calibri"/>
                <a:ea typeface="Calibri"/>
                <a:cs typeface="Calibri"/>
                <a:sym typeface="Calibri"/>
              </a:rPr>
              <a:t>Docker files</a:t>
            </a:r>
            <a:endParaRPr/>
          </a:p>
        </p:txBody>
      </p:sp>
      <p:sp>
        <p:nvSpPr>
          <p:cNvPr id="733" name="Google Shape;733;p113"/>
          <p:cNvSpPr txBox="1"/>
          <p:nvPr/>
        </p:nvSpPr>
        <p:spPr>
          <a:xfrm>
            <a:off x="4918206" y="2934402"/>
            <a:ext cx="98642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Jersey Rest</a:t>
            </a:r>
            <a:endParaRPr/>
          </a:p>
        </p:txBody>
      </p:sp>
      <p:sp>
        <p:nvSpPr>
          <p:cNvPr id="734" name="Google Shape;734;p113"/>
          <p:cNvSpPr txBox="1"/>
          <p:nvPr/>
        </p:nvSpPr>
        <p:spPr>
          <a:xfrm>
            <a:off x="1834986" y="6279286"/>
            <a:ext cx="7232814"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https://github.com/shekhar2010us/microservices_monolithic_docker/blob/master/README.md</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735" name="Google Shape;735;p113"/>
          <p:cNvPicPr preferRelativeResize="0"/>
          <p:nvPr/>
        </p:nvPicPr>
        <p:blipFill rotWithShape="1">
          <a:blip r:embed="rId4">
            <a:alphaModFix/>
          </a:blip>
          <a:srcRect b="0" l="0" r="0" t="0"/>
          <a:stretch/>
        </p:blipFill>
        <p:spPr>
          <a:xfrm>
            <a:off x="473206" y="1251234"/>
            <a:ext cx="3237222" cy="4649540"/>
          </a:xfrm>
          <a:prstGeom prst="rect">
            <a:avLst/>
          </a:prstGeom>
          <a:noFill/>
          <a:ln>
            <a:noFill/>
          </a:ln>
        </p:spPr>
      </p:pic>
      <p:cxnSp>
        <p:nvCxnSpPr>
          <p:cNvPr id="736" name="Google Shape;736;p113"/>
          <p:cNvCxnSpPr>
            <a:endCxn id="730" idx="1"/>
          </p:cNvCxnSpPr>
          <p:nvPr/>
        </p:nvCxnSpPr>
        <p:spPr>
          <a:xfrm flipH="1" rot="10800000">
            <a:off x="1600134" y="1861551"/>
            <a:ext cx="2547900" cy="137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37" name="Google Shape;737;p113"/>
          <p:cNvCxnSpPr/>
          <p:nvPr/>
        </p:nvCxnSpPr>
        <p:spPr>
          <a:xfrm flipH="1" rot="10800000">
            <a:off x="1752600" y="3623834"/>
            <a:ext cx="2989521" cy="417556"/>
          </a:xfrm>
          <a:prstGeom prst="straightConnector1">
            <a:avLst/>
          </a:prstGeom>
          <a:noFill/>
          <a:ln cap="flat" cmpd="sng" w="9525">
            <a:solidFill>
              <a:srgbClr val="8F5200"/>
            </a:solidFill>
            <a:prstDash val="solid"/>
            <a:miter lim="800000"/>
            <a:headEnd len="sm" w="sm" type="none"/>
            <a:tailEnd len="med" w="med" type="triangle"/>
          </a:ln>
        </p:spPr>
      </p:cxnSp>
      <p:cxnSp>
        <p:nvCxnSpPr>
          <p:cNvPr id="738" name="Google Shape;738;p113"/>
          <p:cNvCxnSpPr>
            <a:endCxn id="739" idx="1"/>
          </p:cNvCxnSpPr>
          <p:nvPr/>
        </p:nvCxnSpPr>
        <p:spPr>
          <a:xfrm>
            <a:off x="2133526" y="2935273"/>
            <a:ext cx="1282200" cy="0"/>
          </a:xfrm>
          <a:prstGeom prst="straightConnector1">
            <a:avLst/>
          </a:prstGeom>
          <a:noFill/>
          <a:ln cap="flat" cmpd="sng" w="9525">
            <a:solidFill>
              <a:srgbClr val="08779A"/>
            </a:solidFill>
            <a:prstDash val="solid"/>
            <a:miter lim="800000"/>
            <a:headEnd len="sm" w="sm" type="none"/>
            <a:tailEnd len="med" w="med" type="triangle"/>
          </a:ln>
        </p:spPr>
      </p:cxnSp>
      <p:sp>
        <p:nvSpPr>
          <p:cNvPr id="739" name="Google Shape;739;p113"/>
          <p:cNvSpPr txBox="1"/>
          <p:nvPr/>
        </p:nvSpPr>
        <p:spPr>
          <a:xfrm>
            <a:off x="3415726" y="2673663"/>
            <a:ext cx="92621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controller,</a:t>
            </a:r>
            <a:endParaRPr/>
          </a:p>
          <a:p>
            <a:pPr indent="0" lvl="0" marL="0" marR="0" rtl="0" algn="l">
              <a:spcBef>
                <a:spcPts val="0"/>
              </a:spcBef>
              <a:spcAft>
                <a:spcPts val="0"/>
              </a:spcAft>
              <a:buNone/>
            </a:pPr>
            <a:r>
              <a:rPr lang="en-US" sz="1400">
                <a:solidFill>
                  <a:srgbClr val="08779A"/>
                </a:solidFill>
                <a:latin typeface="Calibri"/>
                <a:ea typeface="Calibri"/>
                <a:cs typeface="Calibri"/>
                <a:sym typeface="Calibri"/>
              </a:rPr>
              <a:t>POJO</a:t>
            </a:r>
            <a:endParaRPr/>
          </a:p>
        </p:txBody>
      </p:sp>
      <p:cxnSp>
        <p:nvCxnSpPr>
          <p:cNvPr id="740" name="Google Shape;740;p113"/>
          <p:cNvCxnSpPr/>
          <p:nvPr/>
        </p:nvCxnSpPr>
        <p:spPr>
          <a:xfrm flipH="1" rot="10800000">
            <a:off x="2286000" y="4017298"/>
            <a:ext cx="3225038" cy="1101244"/>
          </a:xfrm>
          <a:prstGeom prst="straightConnector1">
            <a:avLst/>
          </a:prstGeom>
          <a:noFill/>
          <a:ln cap="flat" cmpd="sng" w="9525">
            <a:solidFill>
              <a:srgbClr val="4A6300"/>
            </a:solidFill>
            <a:prstDash val="solid"/>
            <a:miter lim="800000"/>
            <a:headEnd len="sm" w="sm" type="none"/>
            <a:tailEnd len="med" w="med" type="triangle"/>
          </a:ln>
        </p:spPr>
      </p:cxnSp>
      <p:cxnSp>
        <p:nvCxnSpPr>
          <p:cNvPr id="741" name="Google Shape;741;p113"/>
          <p:cNvCxnSpPr>
            <a:endCxn id="733" idx="1"/>
          </p:cNvCxnSpPr>
          <p:nvPr/>
        </p:nvCxnSpPr>
        <p:spPr>
          <a:xfrm flipH="1" rot="10800000">
            <a:off x="2438406" y="3088290"/>
            <a:ext cx="2479800" cy="153900"/>
          </a:xfrm>
          <a:prstGeom prst="straightConnector1">
            <a:avLst/>
          </a:prstGeom>
          <a:noFill/>
          <a:ln cap="flat" cmpd="sng" w="9525">
            <a:solidFill>
              <a:srgbClr val="BF4D00"/>
            </a:solidFill>
            <a:prstDash val="solid"/>
            <a:miter lim="800000"/>
            <a:headEnd len="sm" w="sm"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14"/>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Setup – Running Java Monolithic</a:t>
            </a:r>
            <a:endParaRPr/>
          </a:p>
        </p:txBody>
      </p:sp>
      <p:sp>
        <p:nvSpPr>
          <p:cNvPr id="747" name="Google Shape;747;p1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748" name="Google Shape;748;p114"/>
          <p:cNvSpPr txBox="1"/>
          <p:nvPr/>
        </p:nvSpPr>
        <p:spPr>
          <a:xfrm>
            <a:off x="388572" y="4114800"/>
            <a:ext cx="7688628"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u="sng">
                <a:solidFill>
                  <a:schemeClr val="hlink"/>
                </a:solidFill>
                <a:latin typeface="Calibri"/>
                <a:ea typeface="Calibri"/>
                <a:cs typeface="Calibri"/>
                <a:sym typeface="Calibri"/>
                <a:hlinkClick r:id="rId3"/>
              </a:rPr>
              <a:t>https://github.com/shekhar2010us/microservices_monolithic_docker/blob/master/setup_notes.md</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49" name="Google Shape;749;p114"/>
          <p:cNvSpPr txBox="1"/>
          <p:nvPr/>
        </p:nvSpPr>
        <p:spPr>
          <a:xfrm>
            <a:off x="1295400" y="1905000"/>
            <a:ext cx="5105400" cy="193899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Login to virtual machine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Install docker, maven and git</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Pull code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Build code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Build docker image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Run docker-compose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15"/>
          <p:cNvSpPr txBox="1"/>
          <p:nvPr>
            <p:ph type="title"/>
          </p:nvPr>
        </p:nvSpPr>
        <p:spPr>
          <a:xfrm>
            <a:off x="628650" y="365129"/>
            <a:ext cx="7886700" cy="58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Writing Monolithic - Java</a:t>
            </a:r>
            <a:endParaRPr b="1" i="0" sz="3600" u="none" cap="none" strike="noStrike">
              <a:solidFill>
                <a:schemeClr val="accent3"/>
              </a:solidFill>
              <a:latin typeface="Calibri"/>
              <a:ea typeface="Calibri"/>
              <a:cs typeface="Calibri"/>
              <a:sym typeface="Calibri"/>
            </a:endParaRPr>
          </a:p>
        </p:txBody>
      </p:sp>
      <p:sp>
        <p:nvSpPr>
          <p:cNvPr id="755" name="Google Shape;755;p115"/>
          <p:cNvSpPr txBox="1"/>
          <p:nvPr>
            <p:ph idx="1" type="body"/>
          </p:nvPr>
        </p:nvSpPr>
        <p:spPr>
          <a:xfrm>
            <a:off x="628650" y="2128837"/>
            <a:ext cx="7886700" cy="3510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514350" lvl="0" marL="514350" marR="0" rtl="0" algn="l">
              <a:lnSpc>
                <a:spcPct val="8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Maven Build and Run application</a:t>
            </a:r>
            <a:endParaRPr/>
          </a:p>
          <a:p>
            <a:pPr indent="-514350" lvl="0" marL="514350" marR="0" rtl="0" algn="l">
              <a:lnSpc>
                <a:spcPct val="8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Redis data store</a:t>
            </a:r>
            <a:endParaRPr/>
          </a:p>
          <a:p>
            <a:pPr indent="-514350" lvl="0" marL="514350" marR="0" rtl="0" algn="l">
              <a:lnSpc>
                <a:spcPct val="8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Jersey Rest API</a:t>
            </a:r>
            <a:endParaRPr/>
          </a:p>
          <a:p>
            <a:pPr indent="-514350" lvl="0" marL="514350" marR="0" rtl="0" algn="l">
              <a:lnSpc>
                <a:spcPct val="8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Docker compose</a:t>
            </a:r>
            <a:endParaRPr/>
          </a:p>
          <a:p>
            <a:pPr indent="0" lvl="0" marL="0" marR="0" rtl="0" algn="l">
              <a:lnSpc>
                <a:spcPct val="8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0" lvl="0" marL="0" marR="0" rtl="0" algn="l">
              <a:lnSpc>
                <a:spcPct val="80000"/>
              </a:lnSpc>
              <a:spcBef>
                <a:spcPts val="400"/>
              </a:spcBef>
              <a:spcAft>
                <a:spcPts val="0"/>
              </a:spcAft>
              <a:buClr>
                <a:schemeClr val="accent3"/>
              </a:buClr>
              <a:buSzPts val="1800"/>
              <a:buFont typeface="Noto Sans Symbols"/>
              <a:buNone/>
            </a:pPr>
            <a:r>
              <a:rPr b="1" i="0" lang="en-US" sz="2000" u="sng" cap="none" strike="noStrike">
                <a:solidFill>
                  <a:schemeClr val="hlink"/>
                </a:solidFill>
                <a:latin typeface="Calibri"/>
                <a:ea typeface="Calibri"/>
                <a:cs typeface="Calibri"/>
                <a:sym typeface="Calibri"/>
                <a:hlinkClick r:id="rId3"/>
              </a:rPr>
              <a:t>https://github.com/shekhar2010us/microservices_monolithic_docker</a:t>
            </a:r>
            <a:endParaRPr b="1" i="0" sz="2000" u="none" cap="none" strike="noStrike">
              <a:solidFill>
                <a:srgbClr val="0070C0"/>
              </a:solidFill>
              <a:latin typeface="Calibri"/>
              <a:ea typeface="Calibri"/>
              <a:cs typeface="Calibri"/>
              <a:sym typeface="Calibri"/>
            </a:endParaRPr>
          </a:p>
          <a:p>
            <a:pPr indent="0" lvl="0" marL="0" marR="0" rtl="0" algn="l">
              <a:lnSpc>
                <a:spcPct val="80000"/>
              </a:lnSpc>
              <a:spcBef>
                <a:spcPts val="400"/>
              </a:spcBef>
              <a:spcAft>
                <a:spcPts val="0"/>
              </a:spcAft>
              <a:buClr>
                <a:schemeClr val="accent3"/>
              </a:buClr>
              <a:buSzPts val="1800"/>
              <a:buFont typeface="Noto Sans Symbols"/>
              <a:buNone/>
            </a:pPr>
            <a:r>
              <a:t/>
            </a:r>
            <a:endParaRPr b="1" i="0" sz="2000" u="none" cap="none" strike="noStrike">
              <a:solidFill>
                <a:srgbClr val="0070C0"/>
              </a:solidFill>
              <a:latin typeface="Calibri"/>
              <a:ea typeface="Calibri"/>
              <a:cs typeface="Calibri"/>
              <a:sym typeface="Calibri"/>
            </a:endParaRPr>
          </a:p>
        </p:txBody>
      </p:sp>
      <p:grpSp>
        <p:nvGrpSpPr>
          <p:cNvPr id="756" name="Google Shape;756;p115"/>
          <p:cNvGrpSpPr/>
          <p:nvPr/>
        </p:nvGrpSpPr>
        <p:grpSpPr>
          <a:xfrm>
            <a:off x="152415" y="1366837"/>
            <a:ext cx="8305952" cy="1066800"/>
            <a:chOff x="457200" y="2971800"/>
            <a:chExt cx="4572000" cy="1066800"/>
          </a:xfrm>
        </p:grpSpPr>
        <p:pic>
          <p:nvPicPr>
            <p:cNvPr descr="icon of person performing a computer lab" id="757" name="Google Shape;757;p115"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758" name="Google Shape;758;p115"/>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101   (45 minutes)</a:t>
              </a:r>
              <a:endParaRPr/>
            </a:p>
          </p:txBody>
        </p:sp>
        <p:cxnSp>
          <p:nvCxnSpPr>
            <p:cNvPr id="759" name="Google Shape;759;p115"/>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60" name="Google Shape;760;p115"/>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cxnSp>
        <p:nvCxnSpPr>
          <p:cNvPr id="761" name="Google Shape;761;p115"/>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6"/>
          <p:cNvSpPr txBox="1"/>
          <p:nvPr>
            <p:ph type="title"/>
          </p:nvPr>
        </p:nvSpPr>
        <p:spPr>
          <a:xfrm>
            <a:off x="533400" y="26670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1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is a pattern?</a:t>
            </a:r>
            <a:endParaRPr/>
          </a:p>
        </p:txBody>
      </p:sp>
      <p:sp>
        <p:nvSpPr>
          <p:cNvPr id="772" name="Google Shape;772;p117"/>
          <p:cNvSpPr txBox="1"/>
          <p:nvPr>
            <p:ph idx="1" type="body"/>
          </p:nvPr>
        </p:nvSpPr>
        <p:spPr>
          <a:xfrm>
            <a:off x="628650" y="3124200"/>
            <a:ext cx="7886700" cy="305276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Reusable </a:t>
            </a:r>
            <a:r>
              <a:rPr b="1" i="0" lang="en-US" sz="3200" u="none" cap="none" strike="noStrike">
                <a:solidFill>
                  <a:schemeClr val="dk1"/>
                </a:solidFill>
                <a:latin typeface="Calibri"/>
                <a:ea typeface="Calibri"/>
                <a:cs typeface="Calibri"/>
                <a:sym typeface="Calibri"/>
              </a:rPr>
              <a:t>solution</a:t>
            </a:r>
            <a:r>
              <a:rPr b="0" i="0" lang="en-US" sz="3200" u="none" cap="none" strike="noStrike">
                <a:solidFill>
                  <a:schemeClr val="dk1"/>
                </a:solidFill>
                <a:latin typeface="Calibri"/>
                <a:ea typeface="Calibri"/>
                <a:cs typeface="Calibri"/>
                <a:sym typeface="Calibri"/>
              </a:rPr>
              <a:t> to a </a:t>
            </a:r>
            <a:r>
              <a:rPr b="1" i="0" lang="en-US" sz="3200" u="none" cap="none" strike="noStrike">
                <a:solidFill>
                  <a:schemeClr val="dk1"/>
                </a:solidFill>
                <a:latin typeface="Calibri"/>
                <a:ea typeface="Calibri"/>
                <a:cs typeface="Calibri"/>
                <a:sym typeface="Calibri"/>
              </a:rPr>
              <a:t>problem</a:t>
            </a:r>
            <a:r>
              <a:rPr b="0" i="0" lang="en-US" sz="3200" u="none" cap="none" strike="noStrike">
                <a:solidFill>
                  <a:schemeClr val="dk1"/>
                </a:solidFill>
                <a:latin typeface="Calibri"/>
                <a:ea typeface="Calibri"/>
                <a:cs typeface="Calibri"/>
                <a:sym typeface="Calibri"/>
              </a:rPr>
              <a:t> occurring in a particular </a:t>
            </a:r>
            <a:r>
              <a:rPr b="1" i="0" lang="en-US" sz="3200" u="none" cap="none" strike="noStrike">
                <a:solidFill>
                  <a:schemeClr val="dk1"/>
                </a:solidFill>
                <a:latin typeface="Calibri"/>
                <a:ea typeface="Calibri"/>
                <a:cs typeface="Calibri"/>
                <a:sym typeface="Calibri"/>
              </a:rPr>
              <a:t>context</a:t>
            </a:r>
            <a:endParaRPr/>
          </a:p>
        </p:txBody>
      </p:sp>
      <p:pic>
        <p:nvPicPr>
          <p:cNvPr id="773" name="Google Shape;773;p117"/>
          <p:cNvPicPr preferRelativeResize="0"/>
          <p:nvPr/>
        </p:nvPicPr>
        <p:blipFill rotWithShape="1">
          <a:blip r:embed="rId3">
            <a:alphaModFix/>
          </a:blip>
          <a:srcRect b="0" l="0" r="0" t="0"/>
          <a:stretch/>
        </p:blipFill>
        <p:spPr>
          <a:xfrm>
            <a:off x="6864350" y="365129"/>
            <a:ext cx="1651000" cy="205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to expect from this class</a:t>
            </a:r>
            <a:endParaRPr/>
          </a:p>
        </p:txBody>
      </p:sp>
      <p:sp>
        <p:nvSpPr>
          <p:cNvPr id="352" name="Google Shape;352;p64"/>
          <p:cNvSpPr txBox="1"/>
          <p:nvPr>
            <p:ph idx="1" type="body"/>
          </p:nvPr>
        </p:nvSpPr>
        <p:spPr>
          <a:xfrm>
            <a:off x="602146" y="13716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150000"/>
              </a:lnSpc>
              <a:spcBef>
                <a:spcPts val="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Flexibility</a:t>
            </a:r>
            <a:endParaRPr/>
          </a:p>
          <a:p>
            <a:pPr indent="-457200" lvl="0" marL="457200" marR="0" rtl="0" algn="l">
              <a:lnSpc>
                <a:spcPct val="15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Conversations</a:t>
            </a:r>
            <a:endParaRPr/>
          </a:p>
          <a:p>
            <a:pPr indent="-457200" lvl="0" marL="457200" marR="0" rtl="0" algn="l">
              <a:lnSpc>
                <a:spcPct val="15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Literacy and awareness on many of the principles, tools, and practices</a:t>
            </a:r>
            <a:r>
              <a:rPr b="1" i="0" lang="en-US" sz="2600" u="none" cap="none" strike="noStrike">
                <a:solidFill>
                  <a:schemeClr val="dk1"/>
                </a:solidFill>
                <a:latin typeface="Calibri"/>
                <a:ea typeface="Calibri"/>
                <a:cs typeface="Calibri"/>
                <a:sym typeface="Calibri"/>
              </a:rPr>
              <a:t> surrounding Microservices culture, architecture and implementation.</a:t>
            </a:r>
            <a:endParaRPr/>
          </a:p>
          <a:p>
            <a:pPr indent="-457200" lvl="0" marL="457200" marR="0" rtl="0" algn="l">
              <a:lnSpc>
                <a:spcPct val="15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An effort to focus on your own situations and challenges so you can act on what you learn.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18"/>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 Architectures</a:t>
            </a:r>
            <a:endParaRPr/>
          </a:p>
        </p:txBody>
      </p:sp>
      <p:cxnSp>
        <p:nvCxnSpPr>
          <p:cNvPr id="779" name="Google Shape;779;p118"/>
          <p:cNvCxnSpPr/>
          <p:nvPr/>
        </p:nvCxnSpPr>
        <p:spPr>
          <a:xfrm>
            <a:off x="304800" y="930271"/>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780" name="Google Shape;780;p118"/>
          <p:cNvPicPr preferRelativeResize="0"/>
          <p:nvPr/>
        </p:nvPicPr>
        <p:blipFill rotWithShape="1">
          <a:blip r:embed="rId3">
            <a:alphaModFix/>
          </a:blip>
          <a:srcRect b="0" l="0" r="0" t="0"/>
          <a:stretch/>
        </p:blipFill>
        <p:spPr>
          <a:xfrm>
            <a:off x="18393" y="1082672"/>
            <a:ext cx="9019813" cy="562292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119"/>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786" name="Google Shape;786;p119"/>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787" name="Google Shape;787;p119"/>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20"/>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Data Management Patterns</a:t>
            </a:r>
            <a:endParaRPr/>
          </a:p>
        </p:txBody>
      </p:sp>
      <p:cxnSp>
        <p:nvCxnSpPr>
          <p:cNvPr id="793" name="Google Shape;793;p120"/>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794" name="Google Shape;794;p120"/>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Shared database</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Database per Service</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Saga</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Event Sourcing</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CQRS (Command Query Responsibility Segregation)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API Composition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21"/>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Shared Database</a:t>
            </a:r>
            <a:endParaRPr/>
          </a:p>
        </p:txBody>
      </p:sp>
      <p:sp>
        <p:nvSpPr>
          <p:cNvPr id="800" name="Google Shape;800;p121"/>
          <p:cNvSpPr txBox="1"/>
          <p:nvPr/>
        </p:nvSpPr>
        <p:spPr>
          <a:xfrm>
            <a:off x="396920" y="1295401"/>
            <a:ext cx="8213680"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Shared Database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Use a (single) database shared by multiple services. Local ACID transactions.</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Straightforward ACID transactions to enforce data consistency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Single database is simpler to operate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Since all services access the same database, interference and transaction locks on the table.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Single database might not satisfy the data storage and requirements of all services.</a:t>
            </a:r>
            <a:endParaRPr/>
          </a:p>
        </p:txBody>
      </p:sp>
      <p:cxnSp>
        <p:nvCxnSpPr>
          <p:cNvPr id="801" name="Google Shape;801;p121"/>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grpSp>
        <p:nvGrpSpPr>
          <p:cNvPr id="802" name="Google Shape;802;p121"/>
          <p:cNvGrpSpPr/>
          <p:nvPr/>
        </p:nvGrpSpPr>
        <p:grpSpPr>
          <a:xfrm>
            <a:off x="2286000" y="3810000"/>
            <a:ext cx="5156496" cy="2686050"/>
            <a:chOff x="2286000" y="3714750"/>
            <a:chExt cx="5156496" cy="2686050"/>
          </a:xfrm>
        </p:grpSpPr>
        <p:pic>
          <p:nvPicPr>
            <p:cNvPr id="803" name="Google Shape;803;p121"/>
            <p:cNvPicPr preferRelativeResize="0"/>
            <p:nvPr/>
          </p:nvPicPr>
          <p:blipFill rotWithShape="1">
            <a:blip r:embed="rId3">
              <a:alphaModFix/>
            </a:blip>
            <a:srcRect b="0" l="0" r="0" t="0"/>
            <a:stretch/>
          </p:blipFill>
          <p:spPr>
            <a:xfrm>
              <a:off x="2286000" y="3714750"/>
              <a:ext cx="5156496" cy="2686050"/>
            </a:xfrm>
            <a:prstGeom prst="rect">
              <a:avLst/>
            </a:prstGeom>
            <a:noFill/>
            <a:ln>
              <a:noFill/>
            </a:ln>
          </p:spPr>
        </p:pic>
        <p:cxnSp>
          <p:nvCxnSpPr>
            <p:cNvPr id="804" name="Google Shape;804;p121"/>
            <p:cNvCxnSpPr/>
            <p:nvPr/>
          </p:nvCxnSpPr>
          <p:spPr>
            <a:xfrm>
              <a:off x="4514850" y="4419600"/>
              <a:ext cx="838200" cy="1143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05" name="Google Shape;805;p121"/>
            <p:cNvCxnSpPr/>
            <p:nvPr/>
          </p:nvCxnSpPr>
          <p:spPr>
            <a:xfrm flipH="1">
              <a:off x="4819650" y="4419600"/>
              <a:ext cx="970550" cy="990600"/>
            </a:xfrm>
            <a:prstGeom prst="straightConnector1">
              <a:avLst/>
            </a:prstGeom>
            <a:noFill/>
            <a:ln cap="flat" cmpd="sng" w="9525">
              <a:solidFill>
                <a:schemeClr val="accent1"/>
              </a:solidFill>
              <a:prstDash val="solid"/>
              <a:miter lim="800000"/>
              <a:headEnd len="sm" w="sm" type="none"/>
              <a:tailEnd len="med" w="med" type="triangle"/>
            </a:ln>
          </p:spPr>
        </p:cxn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22"/>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Database Per Service</a:t>
            </a:r>
            <a:endParaRPr/>
          </a:p>
        </p:txBody>
      </p:sp>
      <p:pic>
        <p:nvPicPr>
          <p:cNvPr id="811" name="Google Shape;811;p122"/>
          <p:cNvPicPr preferRelativeResize="0"/>
          <p:nvPr>
            <p:ph idx="1" type="body"/>
          </p:nvPr>
        </p:nvPicPr>
        <p:blipFill rotWithShape="1">
          <a:blip r:embed="rId3">
            <a:alphaModFix/>
          </a:blip>
          <a:srcRect b="0" l="0" r="0" t="0"/>
          <a:stretch/>
        </p:blipFill>
        <p:spPr>
          <a:xfrm>
            <a:off x="4999346" y="3992107"/>
            <a:ext cx="3916054" cy="2242860"/>
          </a:xfrm>
          <a:prstGeom prst="rect">
            <a:avLst/>
          </a:prstGeom>
          <a:noFill/>
          <a:ln>
            <a:noFill/>
          </a:ln>
        </p:spPr>
      </p:pic>
      <p:sp>
        <p:nvSpPr>
          <p:cNvPr id="812" name="Google Shape;812;p122"/>
          <p:cNvSpPr txBox="1"/>
          <p:nvPr/>
        </p:nvSpPr>
        <p:spPr>
          <a:xfrm>
            <a:off x="600075" y="4572000"/>
            <a:ext cx="4022680" cy="95410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For consistency; may need to implement capability to roll back (</a:t>
            </a:r>
            <a:r>
              <a:rPr b="1" lang="en-US" sz="1400">
                <a:solidFill>
                  <a:schemeClr val="dk1"/>
                </a:solidFill>
                <a:latin typeface="Arial"/>
                <a:ea typeface="Arial"/>
                <a:cs typeface="Arial"/>
                <a:sym typeface="Arial"/>
              </a:rPr>
              <a:t>Saga</a:t>
            </a:r>
            <a:r>
              <a:rPr lang="en-US" sz="1400">
                <a:solidFill>
                  <a:schemeClr val="dk1"/>
                </a:solidFill>
                <a:latin typeface="Arial"/>
                <a:ea typeface="Arial"/>
                <a:cs typeface="Arial"/>
                <a:sym typeface="Arial"/>
              </a:rPr>
              <a:t> pattern)</a:t>
            </a:r>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Interaction is achieved by message/event brokers</a:t>
            </a:r>
            <a:endParaRPr/>
          </a:p>
        </p:txBody>
      </p:sp>
      <p:cxnSp>
        <p:nvCxnSpPr>
          <p:cNvPr id="813" name="Google Shape;813;p122"/>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14" name="Google Shape;814;p122"/>
          <p:cNvSpPr txBox="1"/>
          <p:nvPr/>
        </p:nvSpPr>
        <p:spPr>
          <a:xfrm>
            <a:off x="396920" y="1295401"/>
            <a:ext cx="752788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Database Per Service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Every Microservice has its own persistent data and accessible only via its API</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E.g. Private-tables-per-service; Schema-per-service; Database-server-per-service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Ensures loose coupling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Each service can use the type of database that is best suited to its needs. E.g., text searches could use ElasticSearch; social graph could use Neo4j.</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Transactions involving multiple services not straight forward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23"/>
          <p:cNvSpPr txBox="1"/>
          <p:nvPr>
            <p:ph type="title"/>
          </p:nvPr>
        </p:nvSpPr>
        <p:spPr>
          <a:xfrm>
            <a:off x="628650" y="365129"/>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Saga Pattern – For Data Consistency</a:t>
            </a:r>
            <a:endParaRPr/>
          </a:p>
        </p:txBody>
      </p:sp>
      <p:pic>
        <p:nvPicPr>
          <p:cNvPr id="820" name="Google Shape;820;p123"/>
          <p:cNvPicPr preferRelativeResize="0"/>
          <p:nvPr/>
        </p:nvPicPr>
        <p:blipFill rotWithShape="1">
          <a:blip r:embed="rId3">
            <a:alphaModFix/>
          </a:blip>
          <a:srcRect b="0" l="0" r="0" t="0"/>
          <a:stretch/>
        </p:blipFill>
        <p:spPr>
          <a:xfrm>
            <a:off x="5340350" y="1324240"/>
            <a:ext cx="3175000" cy="1758950"/>
          </a:xfrm>
          <a:prstGeom prst="rect">
            <a:avLst/>
          </a:prstGeom>
          <a:noFill/>
          <a:ln>
            <a:noFill/>
          </a:ln>
        </p:spPr>
      </p:pic>
      <p:pic>
        <p:nvPicPr>
          <p:cNvPr id="821" name="Google Shape;821;p123"/>
          <p:cNvPicPr preferRelativeResize="0"/>
          <p:nvPr/>
        </p:nvPicPr>
        <p:blipFill rotWithShape="1">
          <a:blip r:embed="rId4">
            <a:alphaModFix/>
          </a:blip>
          <a:srcRect b="0" l="0" r="0" t="0"/>
          <a:stretch/>
        </p:blipFill>
        <p:spPr>
          <a:xfrm>
            <a:off x="838200" y="3276600"/>
            <a:ext cx="4385028" cy="2743200"/>
          </a:xfrm>
          <a:prstGeom prst="rect">
            <a:avLst/>
          </a:prstGeom>
          <a:noFill/>
          <a:ln>
            <a:noFill/>
          </a:ln>
        </p:spPr>
      </p:pic>
      <p:sp>
        <p:nvSpPr>
          <p:cNvPr id="822" name="Google Shape;822;p123"/>
          <p:cNvSpPr txBox="1"/>
          <p:nvPr/>
        </p:nvSpPr>
        <p:spPr>
          <a:xfrm>
            <a:off x="380998" y="1374656"/>
            <a:ext cx="4495802" cy="170816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Saga Pattern</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Grouping transactions with the capability to undo changes if the transaction fails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enables an application to maintain data consistency across multiple services</a:t>
            </a:r>
            <a:endParaRPr/>
          </a:p>
        </p:txBody>
      </p:sp>
      <p:cxnSp>
        <p:nvCxnSpPr>
          <p:cNvPr id="823" name="Google Shape;823;p123"/>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24" name="Google Shape;824;p123"/>
          <p:cNvSpPr txBox="1"/>
          <p:nvPr/>
        </p:nvSpPr>
        <p:spPr>
          <a:xfrm>
            <a:off x="5516245" y="4124980"/>
            <a:ext cx="2823209"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How to reliably/atomically publish</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events whenever state changes?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Solution can be </a:t>
            </a:r>
            <a:r>
              <a:rPr b="1" lang="en-US" sz="1400">
                <a:solidFill>
                  <a:schemeClr val="dk1"/>
                </a:solidFill>
                <a:latin typeface="Arial"/>
                <a:ea typeface="Arial"/>
                <a:cs typeface="Arial"/>
                <a:sym typeface="Arial"/>
              </a:rPr>
              <a:t>Event Sourcing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24"/>
          <p:cNvSpPr txBox="1"/>
          <p:nvPr>
            <p:ph type="title"/>
          </p:nvPr>
        </p:nvSpPr>
        <p:spPr>
          <a:xfrm>
            <a:off x="628650" y="365129"/>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Sourcing</a:t>
            </a:r>
            <a:endParaRPr/>
          </a:p>
        </p:txBody>
      </p:sp>
      <p:sp>
        <p:nvSpPr>
          <p:cNvPr id="830" name="Google Shape;830;p124"/>
          <p:cNvSpPr txBox="1"/>
          <p:nvPr/>
        </p:nvSpPr>
        <p:spPr>
          <a:xfrm>
            <a:off x="380997" y="1374656"/>
            <a:ext cx="8162927" cy="95410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Persists the state of a business entity as a sequence of state-changing events – in Event Store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store has APIs for adding, retrieving an entity’s events and subscribe to events.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store is like a message broker; A new event is delivered to all interested subscribers.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E.g. the Order is saved as sequence of events, and customerService subscribe to those events</a:t>
            </a:r>
            <a:endParaRPr/>
          </a:p>
        </p:txBody>
      </p:sp>
      <p:cxnSp>
        <p:nvCxnSpPr>
          <p:cNvPr id="831" name="Google Shape;831;p124"/>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832" name="Google Shape;832;p124"/>
          <p:cNvPicPr preferRelativeResize="0"/>
          <p:nvPr/>
        </p:nvPicPr>
        <p:blipFill rotWithShape="1">
          <a:blip r:embed="rId3">
            <a:alphaModFix/>
          </a:blip>
          <a:srcRect b="0" l="0" r="0" t="0"/>
          <a:stretch/>
        </p:blipFill>
        <p:spPr>
          <a:xfrm>
            <a:off x="3505200" y="2843615"/>
            <a:ext cx="5486400" cy="2655538"/>
          </a:xfrm>
          <a:prstGeom prst="rect">
            <a:avLst/>
          </a:prstGeom>
          <a:noFill/>
          <a:ln>
            <a:noFill/>
          </a:ln>
        </p:spPr>
      </p:pic>
      <p:sp>
        <p:nvSpPr>
          <p:cNvPr id="833" name="Google Shape;833;p124"/>
          <p:cNvSpPr txBox="1"/>
          <p:nvPr/>
        </p:nvSpPr>
        <p:spPr>
          <a:xfrm>
            <a:off x="228601" y="3048000"/>
            <a:ext cx="3276599"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reliably publish events whenever state changes</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Difficult to design (unconventional)</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event store is difficult to query since it requires typical queries to reconstruct the state of the business entities - complex and inefficient --- </a:t>
            </a:r>
            <a:r>
              <a:rPr b="1" lang="en-US" sz="1400">
                <a:solidFill>
                  <a:srgbClr val="FF0000"/>
                </a:solidFill>
                <a:latin typeface="Arial"/>
                <a:ea typeface="Arial"/>
                <a:cs typeface="Arial"/>
                <a:sym typeface="Arial"/>
              </a:rPr>
              <a:t>use CQRS to query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25"/>
          <p:cNvSpPr txBox="1"/>
          <p:nvPr>
            <p:ph type="title"/>
          </p:nvPr>
        </p:nvSpPr>
        <p:spPr>
          <a:xfrm>
            <a:off x="628650" y="228600"/>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CQRS – Command Query Responsibility Segregation</a:t>
            </a:r>
            <a:endParaRPr/>
          </a:p>
        </p:txBody>
      </p:sp>
      <p:sp>
        <p:nvSpPr>
          <p:cNvPr id="839" name="Google Shape;839;p125"/>
          <p:cNvSpPr txBox="1"/>
          <p:nvPr/>
        </p:nvSpPr>
        <p:spPr>
          <a:xfrm>
            <a:off x="380998" y="1374656"/>
            <a:ext cx="8382002"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Split the application into two parts:</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Command-side</a:t>
            </a:r>
            <a:r>
              <a:rPr lang="en-US" sz="1400">
                <a:solidFill>
                  <a:schemeClr val="dk1"/>
                </a:solidFill>
                <a:latin typeface="Arial"/>
                <a:ea typeface="Arial"/>
                <a:cs typeface="Arial"/>
                <a:sym typeface="Arial"/>
              </a:rPr>
              <a:t>: handles create, update, and delete requests and emits events when data changes.</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Query-side:</a:t>
            </a:r>
            <a:r>
              <a:rPr lang="en-US" sz="1400">
                <a:solidFill>
                  <a:schemeClr val="dk1"/>
                </a:solidFill>
                <a:latin typeface="Arial"/>
                <a:ea typeface="Arial"/>
                <a:cs typeface="Arial"/>
                <a:sym typeface="Arial"/>
              </a:rPr>
              <a:t> handles queries by executing them against one or more materialized views that are kept up to date by subscribing to the stream of events emitted when data changes.</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A Command cannot return data and</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 Query cannot change the data.</a:t>
            </a: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cxnSp>
        <p:nvCxnSpPr>
          <p:cNvPr id="840" name="Google Shape;840;p125"/>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841" name="Google Shape;841;p125"/>
          <p:cNvPicPr preferRelativeResize="0"/>
          <p:nvPr/>
        </p:nvPicPr>
        <p:blipFill rotWithShape="1">
          <a:blip r:embed="rId3">
            <a:alphaModFix/>
          </a:blip>
          <a:srcRect b="0" l="0" r="0" t="0"/>
          <a:stretch/>
        </p:blipFill>
        <p:spPr>
          <a:xfrm>
            <a:off x="4114800" y="2362200"/>
            <a:ext cx="4876800" cy="3616271"/>
          </a:xfrm>
          <a:prstGeom prst="rect">
            <a:avLst/>
          </a:prstGeom>
          <a:noFill/>
          <a:ln>
            <a:noFill/>
          </a:ln>
        </p:spPr>
      </p:pic>
      <p:sp>
        <p:nvSpPr>
          <p:cNvPr id="842" name="Google Shape;842;p125"/>
          <p:cNvSpPr txBox="1"/>
          <p:nvPr/>
        </p:nvSpPr>
        <p:spPr>
          <a:xfrm>
            <a:off x="133350" y="3412621"/>
            <a:ext cx="3962400" cy="2462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Use Case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Get data from multiple different Aggregates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Application has an imbalance in responsibility (read/writes)</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How to</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Two models talking to same dat</a:t>
            </a:r>
            <a:r>
              <a:rPr lang="en-US">
                <a:solidFill>
                  <a:schemeClr val="dk1"/>
                </a:solidFill>
              </a:rPr>
              <a:t>a</a:t>
            </a:r>
            <a:r>
              <a:rPr lang="en-US" sz="1400">
                <a:solidFill>
                  <a:schemeClr val="dk1"/>
                </a:solidFill>
                <a:latin typeface="Arial"/>
                <a:ea typeface="Arial"/>
                <a:cs typeface="Arial"/>
                <a:sym typeface="Arial"/>
              </a:rPr>
              <a:t>store (applications that require synchronous processing and immediate results.)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Two models talking to different </a:t>
            </a:r>
            <a:r>
              <a:rPr lang="en-US">
                <a:solidFill>
                  <a:schemeClr val="dk1"/>
                </a:solidFill>
              </a:rPr>
              <a:t>datastore</a:t>
            </a:r>
            <a:r>
              <a:rPr lang="en-US" sz="1400">
                <a:solidFill>
                  <a:schemeClr val="dk1"/>
                </a:solidFill>
                <a:latin typeface="Arial"/>
                <a:ea typeface="Arial"/>
                <a:cs typeface="Arial"/>
                <a:sym typeface="Arial"/>
              </a:rPr>
              <a:t> (Eventual Consistency)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26"/>
          <p:cNvSpPr txBox="1"/>
          <p:nvPr>
            <p:ph type="title"/>
          </p:nvPr>
        </p:nvSpPr>
        <p:spPr>
          <a:xfrm>
            <a:off x="628650" y="365129"/>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API Composition</a:t>
            </a:r>
            <a:endParaRPr/>
          </a:p>
        </p:txBody>
      </p:sp>
      <p:sp>
        <p:nvSpPr>
          <p:cNvPr id="848" name="Google Shape;848;p126"/>
          <p:cNvSpPr txBox="1"/>
          <p:nvPr/>
        </p:nvSpPr>
        <p:spPr>
          <a:xfrm>
            <a:off x="380998" y="1374656"/>
            <a:ext cx="4495802" cy="353943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Perform queries in Microservices architecture</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Implement a query by defining an </a:t>
            </a:r>
            <a:r>
              <a:rPr i="1" lang="en-US" sz="1400">
                <a:solidFill>
                  <a:schemeClr val="dk1"/>
                </a:solidFill>
                <a:latin typeface="Arial"/>
                <a:ea typeface="Arial"/>
                <a:cs typeface="Arial"/>
                <a:sym typeface="Arial"/>
              </a:rPr>
              <a:t>API Composer</a:t>
            </a:r>
            <a:r>
              <a:rPr lang="en-US" sz="1400">
                <a:solidFill>
                  <a:schemeClr val="dk1"/>
                </a:solidFill>
                <a:latin typeface="Arial"/>
                <a:ea typeface="Arial"/>
                <a:cs typeface="Arial"/>
                <a:sym typeface="Arial"/>
              </a:rPr>
              <a:t>, which invoking the services that own the data and performs an in-memory join of the results.</a:t>
            </a:r>
            <a:endParaRPr/>
          </a:p>
          <a:p>
            <a:pPr indent="-196850" lvl="0" marL="285750" marR="0" rtl="0" algn="l">
              <a:lnSpc>
                <a:spcPct val="150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a simple way to query data in a Microservice architecture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Some queries would result in inefficient, in-memory joins of large datasets.</a:t>
            </a:r>
            <a:endParaRPr/>
          </a:p>
          <a:p>
            <a:pPr indent="-196850" lvl="0" marL="285750" marR="0" rtl="0" algn="l">
              <a:lnSpc>
                <a:spcPct val="150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cxnSp>
        <p:nvCxnSpPr>
          <p:cNvPr id="849" name="Google Shape;849;p126"/>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850" name="Google Shape;850;p126"/>
          <p:cNvPicPr preferRelativeResize="0"/>
          <p:nvPr/>
        </p:nvPicPr>
        <p:blipFill rotWithShape="1">
          <a:blip r:embed="rId3">
            <a:alphaModFix/>
          </a:blip>
          <a:srcRect b="0" l="0" r="0" t="0"/>
          <a:stretch/>
        </p:blipFill>
        <p:spPr>
          <a:xfrm>
            <a:off x="5029200" y="2971800"/>
            <a:ext cx="4015560" cy="263366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27"/>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856" name="Google Shape;856;p127"/>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57" name="Google Shape;857;p127"/>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5"/>
          <p:cNvSpPr txBox="1"/>
          <p:nvPr>
            <p:ph type="title"/>
          </p:nvPr>
        </p:nvSpPr>
        <p:spPr>
          <a:xfrm>
            <a:off x="838200" y="76907"/>
            <a:ext cx="8229600" cy="152329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A5A5A5"/>
              </a:buClr>
              <a:buSzPts val="4800"/>
              <a:buFont typeface="Calibri"/>
              <a:buNone/>
            </a:pPr>
            <a:r>
              <a:rPr b="1" i="0" lang="en-US" sz="4800" u="none" cap="none" strike="noStrike">
                <a:solidFill>
                  <a:srgbClr val="A5A5A5"/>
                </a:solidFill>
                <a:latin typeface="Calibri"/>
                <a:ea typeface="Calibri"/>
                <a:cs typeface="Calibri"/>
                <a:sym typeface="Calibri"/>
              </a:rPr>
              <a:t>Part 1:</a:t>
            </a:r>
            <a:br>
              <a:rPr b="1" i="0" lang="en-US" sz="4800" u="none" cap="none" strike="noStrike">
                <a:solidFill>
                  <a:schemeClr val="accent3"/>
                </a:solidFill>
                <a:latin typeface="Calibri"/>
                <a:ea typeface="Calibri"/>
                <a:cs typeface="Calibri"/>
                <a:sym typeface="Calibri"/>
              </a:rPr>
            </a:br>
            <a:r>
              <a:rPr b="1" i="0" lang="en-US" sz="4800" u="none" cap="none" strike="noStrike">
                <a:solidFill>
                  <a:schemeClr val="accent3"/>
                </a:solidFill>
                <a:latin typeface="Calibri"/>
                <a:ea typeface="Calibri"/>
                <a:cs typeface="Calibri"/>
                <a:sym typeface="Calibri"/>
              </a:rPr>
              <a:t>Introduction to Microservices</a:t>
            </a:r>
            <a:endParaRPr b="1" i="0" sz="4800" u="none" cap="none" strike="noStrike">
              <a:solidFill>
                <a:schemeClr val="accent3"/>
              </a:solidFill>
              <a:latin typeface="Calibri"/>
              <a:ea typeface="Calibri"/>
              <a:cs typeface="Calibri"/>
              <a:sym typeface="Calibri"/>
            </a:endParaRPr>
          </a:p>
        </p:txBody>
      </p:sp>
      <p:pic>
        <p:nvPicPr>
          <p:cNvPr id="358" name="Google Shape;358;p65"/>
          <p:cNvPicPr preferRelativeResize="0"/>
          <p:nvPr/>
        </p:nvPicPr>
        <p:blipFill rotWithShape="1">
          <a:blip r:embed="rId3">
            <a:alphaModFix/>
          </a:blip>
          <a:srcRect b="0" l="0" r="0" t="0"/>
          <a:stretch/>
        </p:blipFill>
        <p:spPr>
          <a:xfrm>
            <a:off x="2441510" y="1600200"/>
            <a:ext cx="6400800" cy="4594122"/>
          </a:xfrm>
          <a:prstGeom prst="rect">
            <a:avLst/>
          </a:prstGeom>
          <a:noFill/>
          <a:ln>
            <a:noFill/>
          </a:ln>
          <a:effectLst>
            <a:outerShdw blurRad="292100" rotWithShape="0" algn="tl" dir="2700000" dist="139700">
              <a:srgbClr val="333333">
                <a:alpha val="64705"/>
              </a:srgbClr>
            </a:outerShdw>
          </a:effectLst>
        </p:spPr>
      </p:pic>
      <p:cxnSp>
        <p:nvCxnSpPr>
          <p:cNvPr id="359" name="Google Shape;359;p65"/>
          <p:cNvCxnSpPr/>
          <p:nvPr/>
        </p:nvCxnSpPr>
        <p:spPr>
          <a:xfrm>
            <a:off x="228600" y="1524000"/>
            <a:ext cx="8610600" cy="0"/>
          </a:xfrm>
          <a:prstGeom prst="straightConnector1">
            <a:avLst/>
          </a:prstGeom>
          <a:noFill/>
          <a:ln cap="flat" cmpd="sng" w="28575">
            <a:solidFill>
              <a:srgbClr val="BFBFBF"/>
            </a:solidFill>
            <a:prstDash val="solid"/>
            <a:miter lim="800000"/>
            <a:headEnd len="sm" w="sm" type="none"/>
            <a:tailEnd len="sm" w="sm" type="none"/>
          </a:ln>
        </p:spPr>
      </p:cxnSp>
      <p:sp>
        <p:nvSpPr>
          <p:cNvPr id="360" name="Google Shape;360;p65"/>
          <p:cNvSpPr txBox="1"/>
          <p:nvPr/>
        </p:nvSpPr>
        <p:spPr>
          <a:xfrm>
            <a:off x="228600" y="2362200"/>
            <a:ext cx="198742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Microservices is defined as a loosely-coupled, service-oriented architecture with bounded context.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28"/>
          <p:cNvSpPr txBox="1"/>
          <p:nvPr>
            <p:ph type="title"/>
          </p:nvPr>
        </p:nvSpPr>
        <p:spPr>
          <a:xfrm>
            <a:off x="628650" y="212729"/>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Communication Style</a:t>
            </a:r>
            <a:endParaRPr/>
          </a:p>
        </p:txBody>
      </p:sp>
      <p:sp>
        <p:nvSpPr>
          <p:cNvPr id="863" name="Google Shape;863;p128"/>
          <p:cNvSpPr txBox="1"/>
          <p:nvPr/>
        </p:nvSpPr>
        <p:spPr>
          <a:xfrm>
            <a:off x="6477000" y="1295401"/>
            <a:ext cx="2514599" cy="2462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Remote Procedure Invocation</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Simple and familiar</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Both client and service must be available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Only simple request and reply. Notifications, publish/subscribe, async communication not supported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E.g. Rest, Thrift</a:t>
            </a:r>
            <a:endParaRPr/>
          </a:p>
        </p:txBody>
      </p:sp>
      <p:sp>
        <p:nvSpPr>
          <p:cNvPr id="864" name="Google Shape;864;p128"/>
          <p:cNvSpPr txBox="1"/>
          <p:nvPr/>
        </p:nvSpPr>
        <p:spPr>
          <a:xfrm>
            <a:off x="0" y="1370112"/>
            <a:ext cx="236220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Messaging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Services communicate by sending asynchronous messages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Decouples client &amp; service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Must also install and maintain a broker (Kafka, RabbitMQ, etc)</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Complex and should be highly available</a:t>
            </a:r>
            <a:endParaRPr/>
          </a:p>
        </p:txBody>
      </p:sp>
      <p:pic>
        <p:nvPicPr>
          <p:cNvPr id="865" name="Google Shape;865;p128"/>
          <p:cNvPicPr preferRelativeResize="0"/>
          <p:nvPr/>
        </p:nvPicPr>
        <p:blipFill rotWithShape="1">
          <a:blip r:embed="rId3">
            <a:alphaModFix/>
          </a:blip>
          <a:srcRect b="0" l="0" r="0" t="0"/>
          <a:stretch/>
        </p:blipFill>
        <p:spPr>
          <a:xfrm>
            <a:off x="2362200" y="1524001"/>
            <a:ext cx="3990974" cy="1713704"/>
          </a:xfrm>
          <a:prstGeom prst="rect">
            <a:avLst/>
          </a:prstGeom>
          <a:noFill/>
          <a:ln>
            <a:noFill/>
          </a:ln>
        </p:spPr>
      </p:pic>
      <p:pic>
        <p:nvPicPr>
          <p:cNvPr id="866" name="Google Shape;866;p128"/>
          <p:cNvPicPr preferRelativeResize="0"/>
          <p:nvPr/>
        </p:nvPicPr>
        <p:blipFill rotWithShape="1">
          <a:blip r:embed="rId4">
            <a:alphaModFix/>
          </a:blip>
          <a:srcRect b="0" l="0" r="0" t="0"/>
          <a:stretch/>
        </p:blipFill>
        <p:spPr>
          <a:xfrm>
            <a:off x="152400" y="3810001"/>
            <a:ext cx="4343400" cy="1832372"/>
          </a:xfrm>
          <a:prstGeom prst="rect">
            <a:avLst/>
          </a:prstGeom>
          <a:noFill/>
          <a:ln>
            <a:noFill/>
          </a:ln>
        </p:spPr>
      </p:pic>
      <p:pic>
        <p:nvPicPr>
          <p:cNvPr id="867" name="Google Shape;867;p128"/>
          <p:cNvPicPr preferRelativeResize="0"/>
          <p:nvPr/>
        </p:nvPicPr>
        <p:blipFill rotWithShape="1">
          <a:blip r:embed="rId5">
            <a:alphaModFix/>
          </a:blip>
          <a:srcRect b="0" l="0" r="0" t="0"/>
          <a:stretch/>
        </p:blipFill>
        <p:spPr>
          <a:xfrm>
            <a:off x="4942462" y="4114801"/>
            <a:ext cx="4201538" cy="1629882"/>
          </a:xfrm>
          <a:prstGeom prst="rect">
            <a:avLst/>
          </a:prstGeom>
          <a:noFill/>
          <a:ln>
            <a:noFill/>
          </a:ln>
        </p:spPr>
      </p:pic>
      <p:cxnSp>
        <p:nvCxnSpPr>
          <p:cNvPr id="868" name="Google Shape;868;p128"/>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29"/>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874" name="Google Shape;874;p129"/>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75" name="Google Shape;875;p129"/>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30"/>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Deployment Patterns</a:t>
            </a:r>
            <a:endParaRPr/>
          </a:p>
        </p:txBody>
      </p:sp>
      <p:cxnSp>
        <p:nvCxnSpPr>
          <p:cNvPr id="881" name="Google Shape;881;p130"/>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82" name="Google Shape;882;p130"/>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Service instance per host</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Multiple Service instance per host</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Service instance per VM</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Service instance per container</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Server-less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31"/>
          <p:cNvSpPr txBox="1"/>
          <p:nvPr>
            <p:ph type="title"/>
          </p:nvPr>
        </p:nvSpPr>
        <p:spPr>
          <a:xfrm>
            <a:off x="617105" y="22228"/>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instance per host</a:t>
            </a:r>
            <a:endParaRPr/>
          </a:p>
        </p:txBody>
      </p:sp>
      <p:cxnSp>
        <p:nvCxnSpPr>
          <p:cNvPr id="888" name="Google Shape;888;p131"/>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89" name="Google Shape;889;p131"/>
          <p:cNvSpPr txBox="1"/>
          <p:nvPr/>
        </p:nvSpPr>
        <p:spPr>
          <a:xfrm>
            <a:off x="419100" y="1676400"/>
            <a:ext cx="8382000" cy="328404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Deploy each single service instance on its own host</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Benefits:</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Services instances are isolated from one another</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There is no possibility of conflicting resource requirements or dependency versions</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A service instance can only consume at most the resources of a single host</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It is straightforward to monitor, manage, and re-deploy each service instance</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Drawbacks:</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Potentially less efficient resource utilization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32"/>
          <p:cNvSpPr txBox="1"/>
          <p:nvPr>
            <p:ph type="title"/>
          </p:nvPr>
        </p:nvSpPr>
        <p:spPr>
          <a:xfrm>
            <a:off x="628650" y="-15872"/>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Multiple Service instance per host</a:t>
            </a:r>
            <a:endParaRPr/>
          </a:p>
        </p:txBody>
      </p:sp>
      <p:cxnSp>
        <p:nvCxnSpPr>
          <p:cNvPr id="895" name="Google Shape;895;p132"/>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96" name="Google Shape;896;p132"/>
          <p:cNvSpPr txBox="1"/>
          <p:nvPr/>
        </p:nvSpPr>
        <p:spPr>
          <a:xfrm>
            <a:off x="293255" y="990600"/>
            <a:ext cx="8382000" cy="558614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Run multiple instances of different services on a host (Physical or Virtual machine).</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Deploy each service instance as a JVM process. For example, a Tomcat or Jetty instances per service instance.</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Deploy multiple service instances in the same JVM. For example, as web applications or OSGI bundles.</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More efficient resource utilization</a:t>
            </a:r>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Risk of conflicting resource requirements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Risk of conflicting dependency versions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If multiple services instances are deployed in the same process then its difficult to monitor the resource consumption of each service instance. It</a:t>
            </a:r>
            <a:r>
              <a:rPr lang="en-US">
                <a:solidFill>
                  <a:schemeClr val="dk1"/>
                </a:solidFill>
              </a:rPr>
              <a:t>’</a:t>
            </a:r>
            <a:r>
              <a:rPr lang="en-US" sz="1400">
                <a:solidFill>
                  <a:schemeClr val="dk1"/>
                </a:solidFill>
                <a:latin typeface="Arial"/>
                <a:ea typeface="Arial"/>
                <a:cs typeface="Arial"/>
                <a:sym typeface="Arial"/>
              </a:rPr>
              <a:t>s also impossible to isolate each instance</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33"/>
          <p:cNvSpPr txBox="1"/>
          <p:nvPr>
            <p:ph type="title"/>
          </p:nvPr>
        </p:nvSpPr>
        <p:spPr>
          <a:xfrm>
            <a:off x="628650" y="-15872"/>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instance per VM</a:t>
            </a:r>
            <a:endParaRPr/>
          </a:p>
        </p:txBody>
      </p:sp>
      <p:cxnSp>
        <p:nvCxnSpPr>
          <p:cNvPr id="902" name="Google Shape;902;p133"/>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03" name="Google Shape;903;p133"/>
          <p:cNvSpPr txBox="1"/>
          <p:nvPr/>
        </p:nvSpPr>
        <p:spPr>
          <a:xfrm>
            <a:off x="304800" y="1371600"/>
            <a:ext cx="8382000" cy="429348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Package the service as a virtual machine image and deploy each service instance as a separate VM</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Straightforward to scale the service by increasing the number of instances. Amazon Autoscaling Groups can even do this automatically based on load.</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VM encapsulates the details of the technology used to build the service. All services are, for example, started and stopped in exactly the same way.</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Each service instance is isolated</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 VM imposes limits on the CPU and memory consumed by a service instance</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Building a VM image is slow and time consuming</a:t>
            </a:r>
            <a:endParaRPr/>
          </a:p>
          <a:p>
            <a:pPr indent="-196850" lvl="0" marL="285750" marR="0" rtl="0" algn="l">
              <a:lnSpc>
                <a:spcPct val="150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34"/>
          <p:cNvSpPr txBox="1"/>
          <p:nvPr>
            <p:ph type="title"/>
          </p:nvPr>
        </p:nvSpPr>
        <p:spPr>
          <a:xfrm>
            <a:off x="628650" y="-15872"/>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instance per Container</a:t>
            </a:r>
            <a:endParaRPr/>
          </a:p>
        </p:txBody>
      </p:sp>
      <p:cxnSp>
        <p:nvCxnSpPr>
          <p:cNvPr id="909" name="Google Shape;909;p134"/>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10" name="Google Shape;910;p134"/>
          <p:cNvSpPr txBox="1"/>
          <p:nvPr/>
        </p:nvSpPr>
        <p:spPr>
          <a:xfrm>
            <a:off x="304800" y="1371600"/>
            <a:ext cx="8382000" cy="429348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Package the service as a (Docker) container image and deploy each service instance as a container</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E.g. Kubernetes, DC/OS, Marathon/Mesos, Docker Swarm</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Easy to scale up and down a service by changing the number of container instances.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container encapsulates the details of the technology used to build the service.</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Each service instance is isolated</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 container imposes limits on the CPU and memory consumed by a service instance</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Containers are </a:t>
            </a:r>
            <a:r>
              <a:rPr b="1" lang="en-US" sz="1400">
                <a:solidFill>
                  <a:schemeClr val="dk1"/>
                </a:solidFill>
                <a:latin typeface="Arial"/>
                <a:ea typeface="Arial"/>
                <a:cs typeface="Arial"/>
                <a:sym typeface="Arial"/>
              </a:rPr>
              <a:t>extremely fast to build and start</a:t>
            </a:r>
            <a:r>
              <a:rPr lang="en-US" sz="1400">
                <a:solidFill>
                  <a:schemeClr val="dk1"/>
                </a:solidFill>
                <a:latin typeface="Arial"/>
                <a:ea typeface="Arial"/>
                <a:cs typeface="Arial"/>
                <a:sym typeface="Arial"/>
              </a:rPr>
              <a:t>. E.g. 100x faster to package an application as a Docker container than it is to package it as an AMI.</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Less mature than VMs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35"/>
          <p:cNvSpPr txBox="1"/>
          <p:nvPr>
            <p:ph type="title"/>
          </p:nvPr>
        </p:nvSpPr>
        <p:spPr>
          <a:xfrm>
            <a:off x="628650" y="-15872"/>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Server-less</a:t>
            </a:r>
            <a:endParaRPr/>
          </a:p>
        </p:txBody>
      </p:sp>
      <p:sp>
        <p:nvSpPr>
          <p:cNvPr id="916" name="Google Shape;916;p135"/>
          <p:cNvSpPr txBox="1"/>
          <p:nvPr/>
        </p:nvSpPr>
        <p:spPr>
          <a:xfrm>
            <a:off x="457200" y="1524000"/>
            <a:ext cx="83058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Deployment infrastructure</a:t>
            </a:r>
            <a:r>
              <a:rPr lang="en-US" sz="1400">
                <a:solidFill>
                  <a:schemeClr val="dk1"/>
                </a:solidFill>
                <a:latin typeface="Calibri"/>
                <a:ea typeface="Calibri"/>
                <a:cs typeface="Calibri"/>
                <a:sym typeface="Calibri"/>
              </a:rPr>
              <a:t> hides the concept of servers and takes the service’s code &amp; desired performance characteristics and runs the service.</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deployment infrastructure is a utility operated by a public cloud provider. It typically uses either containers or virtual machines to isolate the services.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E.g. AWS Lambda, Google Cloud Functions, Azure functions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Benefits: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Eliminates the need to spend time on the heavy lifting of managing low-level infrastructure.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Extremely elastic. It automatically scales your services to handle the load.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You pay for each request rather than provisioning what might be under utilized VMs or containers.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Drawbacks: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Has far more constraints than a VM/Container-based infrastructure. E.g., language support.</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Only suitable for deploying stateless applications, not for long running stateful or message broker.</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Risk of high latency - the time it takes for the infrastructure to provision an instance and for the function to initialize might result in significant latency.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Can only react to increases in load, cannot proactively pre-provision capacity.</a:t>
            </a:r>
            <a:endParaRPr/>
          </a:p>
        </p:txBody>
      </p:sp>
      <p:cxnSp>
        <p:nvCxnSpPr>
          <p:cNvPr id="917" name="Google Shape;917;p135"/>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36"/>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923" name="Google Shape;923;p136"/>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24" name="Google Shape;924;p136"/>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37"/>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Discovery</a:t>
            </a:r>
            <a:endParaRPr/>
          </a:p>
        </p:txBody>
      </p:sp>
      <p:sp>
        <p:nvSpPr>
          <p:cNvPr id="930" name="Google Shape;930;p137"/>
          <p:cNvSpPr txBox="1"/>
          <p:nvPr>
            <p:ph idx="1" type="body"/>
          </p:nvPr>
        </p:nvSpPr>
        <p:spPr>
          <a:xfrm>
            <a:off x="591864" y="1371600"/>
            <a:ext cx="2876550" cy="4876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30000"/>
              </a:lnSpc>
              <a:spcBef>
                <a:spcPts val="0"/>
              </a:spcBef>
              <a:spcAft>
                <a:spcPts val="0"/>
              </a:spcAft>
              <a:buClr>
                <a:schemeClr val="accent3"/>
              </a:buClr>
              <a:buSzPts val="1584"/>
              <a:buFont typeface="Noto Sans Symbols"/>
              <a:buChar char="▪"/>
            </a:pPr>
            <a:r>
              <a:rPr b="0" i="0" lang="en-US" sz="1760" u="none" cap="none" strike="noStrike">
                <a:solidFill>
                  <a:schemeClr val="dk1"/>
                </a:solidFill>
                <a:latin typeface="Calibri"/>
                <a:ea typeface="Calibri"/>
                <a:cs typeface="Calibri"/>
                <a:sym typeface="Calibri"/>
              </a:rPr>
              <a:t>Service instances have </a:t>
            </a:r>
            <a:r>
              <a:rPr b="1" i="0" lang="en-US" sz="1760" u="none" cap="none" strike="noStrike">
                <a:solidFill>
                  <a:schemeClr val="dk1"/>
                </a:solidFill>
                <a:latin typeface="Calibri"/>
                <a:ea typeface="Calibri"/>
                <a:cs typeface="Calibri"/>
                <a:sym typeface="Calibri"/>
              </a:rPr>
              <a:t>dynamically assigned network locations</a:t>
            </a:r>
            <a:r>
              <a:rPr b="0" i="0" lang="en-US" sz="1760" u="none" cap="none" strike="noStrike">
                <a:solidFill>
                  <a:schemeClr val="dk1"/>
                </a:solidFill>
                <a:latin typeface="Calibri"/>
                <a:ea typeface="Calibri"/>
                <a:cs typeface="Calibri"/>
                <a:sym typeface="Calibri"/>
              </a:rPr>
              <a:t>. Moreover, the set of service instances changes dynamically because of autoscaling, failures, and upgrades. Consequently, the client code needs to use a more elaborate </a:t>
            </a:r>
            <a:r>
              <a:rPr b="1" i="0" lang="en-US" sz="1760" u="none" cap="none" strike="noStrike">
                <a:solidFill>
                  <a:schemeClr val="dk1"/>
                </a:solidFill>
                <a:latin typeface="Calibri"/>
                <a:ea typeface="Calibri"/>
                <a:cs typeface="Calibri"/>
                <a:sym typeface="Calibri"/>
              </a:rPr>
              <a:t>service discovery mechanism</a:t>
            </a:r>
            <a:r>
              <a:rPr b="0" i="0" lang="en-US" sz="1760" u="none" cap="none" strike="noStrike">
                <a:solidFill>
                  <a:schemeClr val="dk1"/>
                </a:solidFill>
                <a:latin typeface="Calibri"/>
                <a:ea typeface="Calibri"/>
                <a:cs typeface="Calibri"/>
                <a:sym typeface="Calibri"/>
              </a:rPr>
              <a:t>.</a:t>
            </a:r>
            <a:endParaRPr/>
          </a:p>
        </p:txBody>
      </p:sp>
      <p:pic>
        <p:nvPicPr>
          <p:cNvPr id="931" name="Google Shape;931;p137"/>
          <p:cNvPicPr preferRelativeResize="0"/>
          <p:nvPr/>
        </p:nvPicPr>
        <p:blipFill rotWithShape="1">
          <a:blip r:embed="rId3">
            <a:alphaModFix/>
          </a:blip>
          <a:srcRect b="0" l="0" r="0" t="0"/>
          <a:stretch/>
        </p:blipFill>
        <p:spPr>
          <a:xfrm>
            <a:off x="3657600" y="1219201"/>
            <a:ext cx="4953000" cy="48476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66"/>
          <p:cNvSpPr txBox="1"/>
          <p:nvPr>
            <p:ph type="title"/>
          </p:nvPr>
        </p:nvSpPr>
        <p:spPr>
          <a:xfrm>
            <a:off x="647700" y="198437"/>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The journey is a “Team of Teams”</a:t>
            </a:r>
            <a:endParaRPr/>
          </a:p>
        </p:txBody>
      </p:sp>
      <p:sp>
        <p:nvSpPr>
          <p:cNvPr id="366" name="Google Shape;366;p6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367" name="Google Shape;367;p66"/>
          <p:cNvSpPr txBox="1"/>
          <p:nvPr/>
        </p:nvSpPr>
        <p:spPr>
          <a:xfrm>
            <a:off x="762000" y="2628047"/>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i="1" lang="en-US" sz="2400">
                <a:solidFill>
                  <a:srgbClr val="E87722"/>
                </a:solidFill>
                <a:latin typeface="Calibri"/>
                <a:ea typeface="Calibri"/>
                <a:cs typeface="Calibri"/>
                <a:sym typeface="Calibri"/>
              </a:rPr>
              <a:t>“First I needed to shift my focus from moving pieces on the board to shaping the ecosystem.” </a:t>
            </a:r>
            <a:br>
              <a:rPr i="1" lang="en-US" sz="2400">
                <a:solidFill>
                  <a:srgbClr val="E87722"/>
                </a:solidFill>
                <a:latin typeface="Calibri"/>
                <a:ea typeface="Calibri"/>
                <a:cs typeface="Calibri"/>
                <a:sym typeface="Calibri"/>
              </a:rPr>
            </a:br>
            <a:endParaRPr sz="2400">
              <a:solidFill>
                <a:srgbClr val="E87722"/>
              </a:solidFill>
              <a:latin typeface="Calibri"/>
              <a:ea typeface="Calibri"/>
              <a:cs typeface="Calibri"/>
              <a:sym typeface="Calibri"/>
            </a:endParaRPr>
          </a:p>
          <a:p>
            <a:pPr indent="0" lvl="0" marL="0" marR="0" rtl="0" algn="r">
              <a:lnSpc>
                <a:spcPct val="100000"/>
              </a:lnSpc>
              <a:spcBef>
                <a:spcPts val="400"/>
              </a:spcBef>
              <a:spcAft>
                <a:spcPts val="0"/>
              </a:spcAft>
              <a:buClr>
                <a:schemeClr val="accent1"/>
              </a:buClr>
              <a:buSzPts val="1200"/>
              <a:buFont typeface="Arial"/>
              <a:buNone/>
            </a:pPr>
            <a:r>
              <a:rPr lang="en-US" sz="1200">
                <a:solidFill>
                  <a:schemeClr val="accent4"/>
                </a:solidFill>
                <a:latin typeface="Calibri"/>
                <a:ea typeface="Calibri"/>
                <a:cs typeface="Calibri"/>
                <a:sym typeface="Calibri"/>
              </a:rPr>
              <a:t> – General S. McChrystal, </a:t>
            </a:r>
            <a:r>
              <a:rPr i="1" lang="en-US" sz="1200">
                <a:solidFill>
                  <a:schemeClr val="accent4"/>
                </a:solidFill>
                <a:latin typeface="Calibri"/>
                <a:ea typeface="Calibri"/>
                <a:cs typeface="Calibri"/>
                <a:sym typeface="Calibri"/>
              </a:rPr>
              <a:t>Team of Teams: New Rules of Engagement for a Complex World</a:t>
            </a:r>
            <a:endParaRPr/>
          </a:p>
        </p:txBody>
      </p:sp>
      <p:pic>
        <p:nvPicPr>
          <p:cNvPr descr="spike_for_PPT.png" id="368" name="Google Shape;368;p66"/>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369" name="Google Shape;369;p66"/>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sp>
        <p:nvSpPr>
          <p:cNvPr id="370" name="Google Shape;370;p66"/>
          <p:cNvSpPr txBox="1"/>
          <p:nvPr/>
        </p:nvSpPr>
        <p:spPr>
          <a:xfrm>
            <a:off x="647700" y="4579410"/>
            <a:ext cx="8039099"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McChrystal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38"/>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Registry</a:t>
            </a:r>
            <a:endParaRPr/>
          </a:p>
        </p:txBody>
      </p:sp>
      <p:sp>
        <p:nvSpPr>
          <p:cNvPr id="937" name="Google Shape;937;p138"/>
          <p:cNvSpPr txBox="1"/>
          <p:nvPr>
            <p:ph idx="1" type="body"/>
          </p:nvPr>
        </p:nvSpPr>
        <p:spPr>
          <a:xfrm>
            <a:off x="591864" y="1371600"/>
            <a:ext cx="8171136" cy="4876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30000"/>
              </a:lnSpc>
              <a:spcBef>
                <a:spcPts val="0"/>
              </a:spcBef>
              <a:spcAft>
                <a:spcPts val="0"/>
              </a:spcAft>
              <a:buClr>
                <a:schemeClr val="accent3"/>
              </a:buClr>
              <a:buSzPts val="2016"/>
              <a:buFont typeface="Noto Sans Symbols"/>
              <a:buChar char="▪"/>
            </a:pPr>
            <a:r>
              <a:rPr b="0" i="0" lang="en-US" sz="2240" u="none" cap="none" strike="noStrike">
                <a:solidFill>
                  <a:schemeClr val="dk1"/>
                </a:solidFill>
                <a:latin typeface="Calibri"/>
                <a:ea typeface="Calibri"/>
                <a:cs typeface="Calibri"/>
                <a:sym typeface="Calibri"/>
              </a:rPr>
              <a:t>Key of </a:t>
            </a:r>
            <a:r>
              <a:rPr b="1" i="0" lang="en-US" sz="2240" u="none" cap="none" strike="noStrike">
                <a:solidFill>
                  <a:schemeClr val="dk1"/>
                </a:solidFill>
                <a:latin typeface="Calibri"/>
                <a:ea typeface="Calibri"/>
                <a:cs typeface="Calibri"/>
                <a:sym typeface="Calibri"/>
              </a:rPr>
              <a:t>service discovery</a:t>
            </a:r>
            <a:endParaRPr b="0" i="0" sz="2240" u="none" cap="none" strike="noStrike">
              <a:solidFill>
                <a:schemeClr val="dk1"/>
              </a:solidFill>
              <a:latin typeface="Calibri"/>
              <a:ea typeface="Calibri"/>
              <a:cs typeface="Calibri"/>
              <a:sym typeface="Calibri"/>
            </a:endParaRPr>
          </a:p>
          <a:p>
            <a:pPr indent="-457200" lvl="1" marL="914400" marR="0" rtl="0" algn="l">
              <a:lnSpc>
                <a:spcPct val="130000"/>
              </a:lnSpc>
              <a:spcBef>
                <a:spcPts val="0"/>
              </a:spcBef>
              <a:spcAft>
                <a:spcPts val="0"/>
              </a:spcAft>
              <a:buClr>
                <a:schemeClr val="accent3"/>
              </a:buClr>
              <a:buSzPts val="1764"/>
              <a:buFont typeface="Noto Sans Symbols"/>
              <a:buChar char="▪"/>
            </a:pPr>
            <a:r>
              <a:rPr b="0" i="0" lang="en-US" sz="1960" u="none" cap="none" strike="noStrike">
                <a:solidFill>
                  <a:schemeClr val="dk1"/>
                </a:solidFill>
                <a:latin typeface="Calibri"/>
                <a:ea typeface="Calibri"/>
                <a:cs typeface="Calibri"/>
                <a:sym typeface="Calibri"/>
              </a:rPr>
              <a:t>Database containing the network locations of service instances.</a:t>
            </a:r>
            <a:endParaRPr/>
          </a:p>
          <a:p>
            <a:pPr indent="-457200" lvl="1" marL="914400" marR="0" rtl="0" algn="l">
              <a:lnSpc>
                <a:spcPct val="130000"/>
              </a:lnSpc>
              <a:spcBef>
                <a:spcPts val="600"/>
              </a:spcBef>
              <a:spcAft>
                <a:spcPts val="0"/>
              </a:spcAft>
              <a:buClr>
                <a:schemeClr val="accent3"/>
              </a:buClr>
              <a:buSzPts val="1764"/>
              <a:buFont typeface="Noto Sans Symbols"/>
              <a:buChar char="▪"/>
            </a:pPr>
            <a:r>
              <a:rPr b="0" i="0" lang="en-US" sz="1960" u="none" cap="none" strike="noStrike">
                <a:solidFill>
                  <a:schemeClr val="dk1"/>
                </a:solidFill>
                <a:latin typeface="Calibri"/>
                <a:ea typeface="Calibri"/>
                <a:cs typeface="Calibri"/>
                <a:sym typeface="Calibri"/>
              </a:rPr>
              <a:t>Needs to be highly available and up to date.</a:t>
            </a:r>
            <a:endParaRPr/>
          </a:p>
          <a:p>
            <a:pPr indent="-457200" lvl="1" marL="914400" marR="0" rtl="0" algn="l">
              <a:lnSpc>
                <a:spcPct val="130000"/>
              </a:lnSpc>
              <a:spcBef>
                <a:spcPts val="600"/>
              </a:spcBef>
              <a:spcAft>
                <a:spcPts val="0"/>
              </a:spcAft>
              <a:buClr>
                <a:schemeClr val="accent3"/>
              </a:buClr>
              <a:buSzPts val="1764"/>
              <a:buFont typeface="Noto Sans Symbols"/>
              <a:buChar char="▪"/>
            </a:pPr>
            <a:r>
              <a:rPr b="0" i="0" lang="en-US" sz="1960" u="none" cap="none" strike="noStrike">
                <a:solidFill>
                  <a:schemeClr val="dk1"/>
                </a:solidFill>
                <a:latin typeface="Calibri"/>
                <a:ea typeface="Calibri"/>
                <a:cs typeface="Calibri"/>
                <a:sym typeface="Calibri"/>
              </a:rPr>
              <a:t>Clients can cache network locations obtained from the service registry -- that information eventually becomes out of date</a:t>
            </a:r>
            <a:endParaRPr/>
          </a:p>
          <a:p>
            <a:pPr indent="-457200" lvl="1" marL="914400" marR="0" rtl="0" algn="l">
              <a:lnSpc>
                <a:spcPct val="130000"/>
              </a:lnSpc>
              <a:spcBef>
                <a:spcPts val="600"/>
              </a:spcBef>
              <a:spcAft>
                <a:spcPts val="0"/>
              </a:spcAft>
              <a:buClr>
                <a:schemeClr val="accent3"/>
              </a:buClr>
              <a:buSzPts val="1764"/>
              <a:buFont typeface="Noto Sans Symbols"/>
              <a:buChar char="▪"/>
            </a:pPr>
            <a:r>
              <a:rPr b="0" i="0" lang="en-US" sz="1960" u="none" cap="none" strike="noStrike">
                <a:solidFill>
                  <a:schemeClr val="dk1"/>
                </a:solidFill>
                <a:latin typeface="Calibri"/>
                <a:ea typeface="Calibri"/>
                <a:cs typeface="Calibri"/>
                <a:sym typeface="Calibri"/>
              </a:rPr>
              <a:t>A service registry consists of a cluster of servers that use a replication protocol to maintain consistency.</a:t>
            </a:r>
            <a:endParaRPr/>
          </a:p>
          <a:p>
            <a:pPr indent="0" lvl="1" marL="457200" marR="0" rtl="0" algn="l">
              <a:lnSpc>
                <a:spcPct val="130000"/>
              </a:lnSpc>
              <a:spcBef>
                <a:spcPts val="600"/>
              </a:spcBef>
              <a:spcAft>
                <a:spcPts val="0"/>
              </a:spcAft>
              <a:buClr>
                <a:schemeClr val="accent3"/>
              </a:buClr>
              <a:buSzPts val="1764"/>
              <a:buFont typeface="Noto Sans Symbols"/>
              <a:buNone/>
            </a:pPr>
            <a:r>
              <a:rPr b="0" i="0" lang="en-US" sz="1960" u="none" cap="none" strike="noStrike">
                <a:solidFill>
                  <a:schemeClr val="dk1"/>
                </a:solidFill>
                <a:latin typeface="Calibri"/>
                <a:ea typeface="Calibri"/>
                <a:cs typeface="Calibri"/>
                <a:sym typeface="Calibri"/>
              </a:rPr>
              <a:t>E.g. Netflix Eureka, consul, Zookeeper</a:t>
            </a:r>
            <a:endParaRPr/>
          </a:p>
          <a:p>
            <a:pPr indent="0" lvl="1" marL="457200" marR="0" rtl="0" algn="l">
              <a:lnSpc>
                <a:spcPct val="130000"/>
              </a:lnSpc>
              <a:spcBef>
                <a:spcPts val="600"/>
              </a:spcBef>
              <a:spcAft>
                <a:spcPts val="0"/>
              </a:spcAft>
              <a:buClr>
                <a:schemeClr val="accent3"/>
              </a:buClr>
              <a:buSzPts val="1764"/>
              <a:buFont typeface="Noto Sans Symbols"/>
              <a:buNone/>
            </a:pPr>
            <a:r>
              <a:rPr b="0" i="0" lang="en-US" sz="1960" u="sng" cap="none" strike="noStrike">
                <a:solidFill>
                  <a:schemeClr val="hlink"/>
                </a:solidFill>
                <a:latin typeface="Calibri"/>
                <a:ea typeface="Calibri"/>
                <a:cs typeface="Calibri"/>
                <a:sym typeface="Calibri"/>
                <a:hlinkClick r:id="rId3"/>
              </a:rPr>
              <a:t>https://github.com/hashicorp/consul-template</a:t>
            </a:r>
            <a:r>
              <a:rPr b="0" i="0" lang="en-US" sz="1960" u="none" cap="none" strike="noStrike">
                <a:solidFill>
                  <a:schemeClr val="dk1"/>
                </a:solidFill>
                <a:latin typeface="Calibri"/>
                <a:ea typeface="Calibri"/>
                <a:cs typeface="Calibri"/>
                <a:sym typeface="Calibri"/>
              </a:rPr>
              <a:t> -- dynamically reconfigure NGINX nginx.conf</a:t>
            </a:r>
            <a:endParaRPr b="0" i="0" sz="1960" u="none" cap="none" strike="noStrik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39"/>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Client-side Service Discovery Pattern</a:t>
            </a:r>
            <a:endParaRPr/>
          </a:p>
        </p:txBody>
      </p:sp>
      <p:sp>
        <p:nvSpPr>
          <p:cNvPr id="943" name="Google Shape;943;p139"/>
          <p:cNvSpPr txBox="1"/>
          <p:nvPr>
            <p:ph idx="1" type="body"/>
          </p:nvPr>
        </p:nvSpPr>
        <p:spPr>
          <a:xfrm>
            <a:off x="591864" y="1371600"/>
            <a:ext cx="3065736" cy="48768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The client queries a </a:t>
            </a:r>
            <a:r>
              <a:rPr b="1" i="0" lang="en-US" sz="2000" u="none" cap="none" strike="noStrike">
                <a:solidFill>
                  <a:schemeClr val="dk1"/>
                </a:solidFill>
                <a:latin typeface="Calibri"/>
                <a:ea typeface="Calibri"/>
                <a:cs typeface="Calibri"/>
                <a:sym typeface="Calibri"/>
              </a:rPr>
              <a:t>service registry</a:t>
            </a:r>
            <a:r>
              <a:rPr b="0" i="0" lang="en-US" sz="2000" u="none" cap="none" strike="noStrike">
                <a:solidFill>
                  <a:schemeClr val="dk1"/>
                </a:solidFill>
                <a:latin typeface="Calibri"/>
                <a:ea typeface="Calibri"/>
                <a:cs typeface="Calibri"/>
                <a:sym typeface="Calibri"/>
              </a:rPr>
              <a:t>, which is a database of available service instances. The client then uses a load‑balancing algorithm to select one of the available service instances and makes a request.</a:t>
            </a:r>
            <a:endParaRPr/>
          </a:p>
          <a:p>
            <a:pPr indent="0" lvl="0" marL="0" marR="0" rtl="0" algn="l">
              <a:lnSpc>
                <a:spcPct val="130000"/>
              </a:lnSpc>
              <a:spcBef>
                <a:spcPts val="40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E.g. Netflix OSS</a:t>
            </a:r>
            <a:endParaRPr/>
          </a:p>
        </p:txBody>
      </p:sp>
      <p:pic>
        <p:nvPicPr>
          <p:cNvPr id="944" name="Google Shape;944;p139"/>
          <p:cNvPicPr preferRelativeResize="0"/>
          <p:nvPr/>
        </p:nvPicPr>
        <p:blipFill rotWithShape="1">
          <a:blip r:embed="rId3">
            <a:alphaModFix/>
          </a:blip>
          <a:srcRect b="0" l="0" r="0" t="0"/>
          <a:stretch/>
        </p:blipFill>
        <p:spPr>
          <a:xfrm>
            <a:off x="4038600" y="1295400"/>
            <a:ext cx="4874234" cy="4648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4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Server-side Service Discovery Pattern</a:t>
            </a:r>
            <a:endParaRPr/>
          </a:p>
        </p:txBody>
      </p:sp>
      <p:sp>
        <p:nvSpPr>
          <p:cNvPr id="950" name="Google Shape;950;p140"/>
          <p:cNvSpPr txBox="1"/>
          <p:nvPr>
            <p:ph idx="1" type="body"/>
          </p:nvPr>
        </p:nvSpPr>
        <p:spPr>
          <a:xfrm>
            <a:off x="591864" y="1371600"/>
            <a:ext cx="2876550" cy="48768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accent3"/>
              </a:buClr>
              <a:buSzPts val="1584"/>
              <a:buFont typeface="Noto Sans Symbols"/>
              <a:buNone/>
            </a:pPr>
            <a:r>
              <a:rPr b="0" i="0" lang="en-US" sz="1760" u="none" cap="none" strike="noStrike">
                <a:solidFill>
                  <a:schemeClr val="dk1"/>
                </a:solidFill>
                <a:latin typeface="Calibri"/>
                <a:ea typeface="Calibri"/>
                <a:cs typeface="Calibri"/>
                <a:sym typeface="Calibri"/>
              </a:rPr>
              <a:t>The client makes a request to a service via a load balancer. The load balancer queries the </a:t>
            </a:r>
            <a:r>
              <a:rPr b="1" i="0" lang="en-US" sz="1760" u="none" cap="none" strike="noStrike">
                <a:solidFill>
                  <a:schemeClr val="dk1"/>
                </a:solidFill>
                <a:latin typeface="Calibri"/>
                <a:ea typeface="Calibri"/>
                <a:cs typeface="Calibri"/>
                <a:sym typeface="Calibri"/>
              </a:rPr>
              <a:t>service registry </a:t>
            </a:r>
            <a:r>
              <a:rPr b="0" i="0" lang="en-US" sz="1760" u="none" cap="none" strike="noStrike">
                <a:solidFill>
                  <a:schemeClr val="dk1"/>
                </a:solidFill>
                <a:latin typeface="Calibri"/>
                <a:ea typeface="Calibri"/>
                <a:cs typeface="Calibri"/>
                <a:sym typeface="Calibri"/>
              </a:rPr>
              <a:t>and routes each request to an available service instance. As with client‑side discovery, service instances are registered and deregistered with the service registry.</a:t>
            </a:r>
            <a:endParaRPr/>
          </a:p>
          <a:p>
            <a:pPr indent="0" lvl="0" marL="0" marR="0" rtl="0" algn="l">
              <a:lnSpc>
                <a:spcPct val="130000"/>
              </a:lnSpc>
              <a:spcBef>
                <a:spcPts val="352"/>
              </a:spcBef>
              <a:spcAft>
                <a:spcPts val="0"/>
              </a:spcAft>
              <a:buClr>
                <a:schemeClr val="accent3"/>
              </a:buClr>
              <a:buSzPts val="1584"/>
              <a:buFont typeface="Noto Sans Symbols"/>
              <a:buNone/>
            </a:pPr>
            <a:r>
              <a:rPr b="0" i="0" lang="en-US" sz="1760" u="none" cap="none" strike="noStrike">
                <a:solidFill>
                  <a:schemeClr val="dk1"/>
                </a:solidFill>
                <a:latin typeface="Calibri"/>
                <a:ea typeface="Calibri"/>
                <a:cs typeface="Calibri"/>
                <a:sym typeface="Calibri"/>
              </a:rPr>
              <a:t>E.g. Kubernetes, Mesos, AWS Elastic Load Balancer</a:t>
            </a:r>
            <a:endParaRPr b="0" i="0" sz="1760" u="none" cap="none" strike="noStrike">
              <a:solidFill>
                <a:schemeClr val="dk1"/>
              </a:solidFill>
              <a:latin typeface="Calibri"/>
              <a:ea typeface="Calibri"/>
              <a:cs typeface="Calibri"/>
              <a:sym typeface="Calibri"/>
            </a:endParaRPr>
          </a:p>
        </p:txBody>
      </p:sp>
      <p:pic>
        <p:nvPicPr>
          <p:cNvPr id="951" name="Google Shape;951;p140"/>
          <p:cNvPicPr preferRelativeResize="0"/>
          <p:nvPr/>
        </p:nvPicPr>
        <p:blipFill rotWithShape="1">
          <a:blip r:embed="rId3">
            <a:alphaModFix/>
          </a:blip>
          <a:srcRect b="0" l="0" r="0" t="0"/>
          <a:stretch/>
        </p:blipFill>
        <p:spPr>
          <a:xfrm>
            <a:off x="3468414" y="1752600"/>
            <a:ext cx="5621730" cy="3886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41"/>
          <p:cNvSpPr txBox="1"/>
          <p:nvPr>
            <p:ph type="title"/>
          </p:nvPr>
        </p:nvSpPr>
        <p:spPr>
          <a:xfrm>
            <a:off x="228600" y="94145"/>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API Gateway</a:t>
            </a:r>
            <a:endParaRPr/>
          </a:p>
        </p:txBody>
      </p:sp>
      <p:sp>
        <p:nvSpPr>
          <p:cNvPr id="957" name="Google Shape;957;p141"/>
          <p:cNvSpPr txBox="1"/>
          <p:nvPr/>
        </p:nvSpPr>
        <p:spPr>
          <a:xfrm>
            <a:off x="206829" y="1165354"/>
            <a:ext cx="5334000" cy="48320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Single entry point for all clients. The API gateway handles requests in one of two ways: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Proxied/routed to the appropriate service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Fanned out to multiple service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The API gateway can expose a different API for each client.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E.g., </a:t>
            </a:r>
            <a:r>
              <a:rPr b="1" lang="en-US" sz="1400">
                <a:solidFill>
                  <a:schemeClr val="dk1"/>
                </a:solidFill>
                <a:latin typeface="Arial"/>
                <a:ea typeface="Arial"/>
                <a:cs typeface="Arial"/>
                <a:sym typeface="Arial"/>
              </a:rPr>
              <a:t>Netflix API</a:t>
            </a:r>
            <a:r>
              <a:rPr lang="en-US" sz="1400">
                <a:solidFill>
                  <a:schemeClr val="dk1"/>
                </a:solidFill>
                <a:latin typeface="Arial"/>
                <a:ea typeface="Arial"/>
                <a:cs typeface="Arial"/>
                <a:sym typeface="Arial"/>
              </a:rPr>
              <a:t> gateway runs client-specific adapter code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Insulates the clients from how the application is partitioned into microservices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Insulates the clients from the problem of determining the locations of service instances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Provides the optimal API for each client</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Increased complexity - another moving part to develop, deployed and managed</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Increased response time due to the additional network hop through the API gateway.</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E.g. Netty</a:t>
            </a:r>
            <a:endParaRPr sz="1400">
              <a:solidFill>
                <a:schemeClr val="dk1"/>
              </a:solidFill>
              <a:latin typeface="Arial"/>
              <a:ea typeface="Arial"/>
              <a:cs typeface="Arial"/>
              <a:sym typeface="Arial"/>
            </a:endParaRPr>
          </a:p>
        </p:txBody>
      </p:sp>
      <p:pic>
        <p:nvPicPr>
          <p:cNvPr id="958" name="Google Shape;958;p141"/>
          <p:cNvPicPr preferRelativeResize="0"/>
          <p:nvPr/>
        </p:nvPicPr>
        <p:blipFill rotWithShape="1">
          <a:blip r:embed="rId3">
            <a:alphaModFix/>
          </a:blip>
          <a:srcRect b="0" l="0" r="0" t="0"/>
          <a:stretch/>
        </p:blipFill>
        <p:spPr>
          <a:xfrm>
            <a:off x="5622468" y="916132"/>
            <a:ext cx="3352800" cy="2470485"/>
          </a:xfrm>
          <a:prstGeom prst="rect">
            <a:avLst/>
          </a:prstGeom>
          <a:noFill/>
          <a:ln>
            <a:noFill/>
          </a:ln>
        </p:spPr>
      </p:pic>
      <p:pic>
        <p:nvPicPr>
          <p:cNvPr id="959" name="Google Shape;959;p141"/>
          <p:cNvPicPr preferRelativeResize="0"/>
          <p:nvPr/>
        </p:nvPicPr>
        <p:blipFill rotWithShape="1">
          <a:blip r:embed="rId4">
            <a:alphaModFix/>
          </a:blip>
          <a:srcRect b="0" l="0" r="0" t="0"/>
          <a:stretch/>
        </p:blipFill>
        <p:spPr>
          <a:xfrm>
            <a:off x="5622468" y="3581400"/>
            <a:ext cx="3352800" cy="25146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42"/>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965" name="Google Shape;965;p142"/>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66" name="Google Shape;966;p142"/>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43"/>
          <p:cNvSpPr txBox="1"/>
          <p:nvPr>
            <p:ph type="title"/>
          </p:nvPr>
        </p:nvSpPr>
        <p:spPr>
          <a:xfrm>
            <a:off x="162825" y="113848"/>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Circuit Breaker</a:t>
            </a:r>
            <a:endParaRPr/>
          </a:p>
        </p:txBody>
      </p:sp>
      <p:sp>
        <p:nvSpPr>
          <p:cNvPr id="972" name="Google Shape;972;p143"/>
          <p:cNvSpPr txBox="1"/>
          <p:nvPr/>
        </p:nvSpPr>
        <p:spPr>
          <a:xfrm>
            <a:off x="402542" y="1600200"/>
            <a:ext cx="434340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Reason: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Remote calls can fail, reach timeout due to unresponsive supplier.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Increased number of calls may lead to cascading failures across multiple systems</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What is it: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endParaRPr/>
          </a:p>
        </p:txBody>
      </p:sp>
      <p:pic>
        <p:nvPicPr>
          <p:cNvPr id="973" name="Google Shape;973;p143"/>
          <p:cNvPicPr preferRelativeResize="0"/>
          <p:nvPr/>
        </p:nvPicPr>
        <p:blipFill rotWithShape="1">
          <a:blip r:embed="rId3">
            <a:alphaModFix/>
          </a:blip>
          <a:srcRect b="0" l="0" r="0" t="0"/>
          <a:stretch/>
        </p:blipFill>
        <p:spPr>
          <a:xfrm>
            <a:off x="5029200" y="533400"/>
            <a:ext cx="3990975" cy="58483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44"/>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979" name="Google Shape;979;p144"/>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80" name="Google Shape;980;p144"/>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45"/>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Patterns</a:t>
            </a:r>
            <a:endParaRPr/>
          </a:p>
        </p:txBody>
      </p:sp>
      <p:cxnSp>
        <p:nvCxnSpPr>
          <p:cNvPr id="986" name="Google Shape;986;p145"/>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87" name="Google Shape;987;p145"/>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Application Metrics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Health check API</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Distributed Tracing</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Exception Tracking</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Log aggregation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Audit Logging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46"/>
          <p:cNvSpPr txBox="1"/>
          <p:nvPr>
            <p:ph type="title"/>
          </p:nvPr>
        </p:nvSpPr>
        <p:spPr>
          <a:xfrm>
            <a:off x="628650" y="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a:p>
        </p:txBody>
      </p:sp>
      <p:pic>
        <p:nvPicPr>
          <p:cNvPr id="993" name="Google Shape;993;p146"/>
          <p:cNvPicPr preferRelativeResize="0"/>
          <p:nvPr>
            <p:ph idx="1" type="body"/>
          </p:nvPr>
        </p:nvPicPr>
        <p:blipFill rotWithShape="1">
          <a:blip r:embed="rId3">
            <a:alphaModFix/>
          </a:blip>
          <a:srcRect b="0" l="0" r="0" t="0"/>
          <a:stretch/>
        </p:blipFill>
        <p:spPr>
          <a:xfrm>
            <a:off x="3184617" y="1676400"/>
            <a:ext cx="2984500" cy="4038600"/>
          </a:xfrm>
          <a:prstGeom prst="rect">
            <a:avLst/>
          </a:prstGeom>
          <a:noFill/>
          <a:ln>
            <a:noFill/>
          </a:ln>
        </p:spPr>
      </p:pic>
      <p:sp>
        <p:nvSpPr>
          <p:cNvPr id="994" name="Google Shape;994;p146"/>
          <p:cNvSpPr txBox="1"/>
          <p:nvPr/>
        </p:nvSpPr>
        <p:spPr>
          <a:xfrm>
            <a:off x="76199" y="1375446"/>
            <a:ext cx="3200401" cy="289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Health Check API</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 health check client - a monitoring service - periodically invokes the endpoint to check the health of the service instance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Ideally, you have a service that can ensure your service is active and accepting requests, a ’Health Check’</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Health check examples included Consul, Kubernetes, and various libraries such as Sprint Boot, Gokit, etc. </a:t>
            </a:r>
            <a:endParaRPr/>
          </a:p>
        </p:txBody>
      </p:sp>
      <p:sp>
        <p:nvSpPr>
          <p:cNvPr id="995" name="Google Shape;995;p146"/>
          <p:cNvSpPr txBox="1"/>
          <p:nvPr/>
        </p:nvSpPr>
        <p:spPr>
          <a:xfrm>
            <a:off x="6159881" y="1375446"/>
            <a:ext cx="2984120"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Application Metrics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Need to understand the behavior of an application so performance and other problems can be proactively managed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Typically come in two models: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Push – service pushes metrics (typically an agent) from the service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Pull – Service pulls metrics from the service (typically a dashboard)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Examples include Prometheus, AWS Cloud Watch, Sysdig, etc</a:t>
            </a:r>
            <a:endParaRPr sz="1400">
              <a:solidFill>
                <a:schemeClr val="dk1"/>
              </a:solidFill>
              <a:latin typeface="Arial"/>
              <a:ea typeface="Arial"/>
              <a:cs typeface="Arial"/>
              <a:sym typeface="Arial"/>
            </a:endParaRPr>
          </a:p>
        </p:txBody>
      </p:sp>
      <p:cxnSp>
        <p:nvCxnSpPr>
          <p:cNvPr id="996" name="Google Shape;996;p146"/>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4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a:p>
        </p:txBody>
      </p:sp>
      <p:sp>
        <p:nvSpPr>
          <p:cNvPr id="1002" name="Google Shape;1002;p147"/>
          <p:cNvSpPr txBox="1"/>
          <p:nvPr>
            <p:ph idx="1" type="body"/>
          </p:nvPr>
        </p:nvSpPr>
        <p:spPr>
          <a:xfrm>
            <a:off x="628650" y="1524000"/>
            <a:ext cx="821055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1" i="0" lang="en-US" sz="2400" u="none" cap="none" strike="noStrike">
                <a:solidFill>
                  <a:schemeClr val="dk1"/>
                </a:solidFill>
                <a:latin typeface="Calibri"/>
                <a:ea typeface="Calibri"/>
                <a:cs typeface="Calibri"/>
                <a:sym typeface="Calibri"/>
              </a:rPr>
              <a:t>USE</a:t>
            </a:r>
            <a:r>
              <a:rPr b="0" i="0" lang="en-US" sz="2400" u="none" cap="none" strike="noStrike">
                <a:solidFill>
                  <a:schemeClr val="dk1"/>
                </a:solidFill>
                <a:latin typeface="Calibri"/>
                <a:ea typeface="Calibri"/>
                <a:cs typeface="Calibri"/>
                <a:sym typeface="Calibri"/>
              </a:rPr>
              <a:t> method (Brendan Gregg)</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For every resource, check</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Utilization</a:t>
            </a:r>
            <a:r>
              <a:rPr b="0" i="0" lang="en-US" sz="2000" u="none" cap="none" strike="noStrike">
                <a:solidFill>
                  <a:schemeClr val="dk1"/>
                </a:solidFill>
                <a:latin typeface="Calibri"/>
                <a:ea typeface="Calibri"/>
                <a:cs typeface="Calibri"/>
                <a:sym typeface="Calibri"/>
              </a:rPr>
              <a:t>: average time that the resource was busy servicing work</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One disk is running at 90%</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Saturation: </a:t>
            </a:r>
            <a:r>
              <a:rPr b="0" i="0" lang="en-US" sz="2000" u="none" cap="none" strike="noStrike">
                <a:solidFill>
                  <a:schemeClr val="dk1"/>
                </a:solidFill>
                <a:latin typeface="Calibri"/>
                <a:ea typeface="Calibri"/>
                <a:cs typeface="Calibri"/>
                <a:sym typeface="Calibri"/>
              </a:rPr>
              <a:t>the degree to which the resource has extra work which it can’t service, often queued</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The CPUs have an average run queue length of four</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Error count </a:t>
            </a:r>
            <a:r>
              <a:rPr b="0" i="0" lang="en-US" sz="2000" u="none" cap="none" strike="noStrike">
                <a:solidFill>
                  <a:schemeClr val="dk1"/>
                </a:solidFill>
                <a:latin typeface="Calibri"/>
                <a:ea typeface="Calibri"/>
                <a:cs typeface="Calibri"/>
                <a:sym typeface="Calibri"/>
              </a:rPr>
              <a:t>(rate): the count of error events</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This network interface has had fifty late collisions</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Useful for resources such as queues, CPU’s, memory, interconnects, etc.</a:t>
            </a:r>
            <a:endParaRPr/>
          </a:p>
        </p:txBody>
      </p:sp>
      <p:cxnSp>
        <p:nvCxnSpPr>
          <p:cNvPr id="1003" name="Google Shape;1003;p147"/>
          <p:cNvCxnSpPr/>
          <p:nvPr/>
        </p:nvCxnSpPr>
        <p:spPr>
          <a:xfrm>
            <a:off x="304800" y="1371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7"/>
          <p:cNvSpPr txBox="1"/>
          <p:nvPr>
            <p:ph type="title"/>
          </p:nvPr>
        </p:nvSpPr>
        <p:spPr>
          <a:xfrm>
            <a:off x="629899" y="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Situation: Enterprise team building an enterprise app</a:t>
            </a:r>
            <a:endParaRPr/>
          </a:p>
        </p:txBody>
      </p:sp>
      <p:sp>
        <p:nvSpPr>
          <p:cNvPr id="376" name="Google Shape;376;p67"/>
          <p:cNvSpPr txBox="1"/>
          <p:nvPr/>
        </p:nvSpPr>
        <p:spPr>
          <a:xfrm>
            <a:off x="629899" y="1447800"/>
            <a:ext cx="8210550" cy="42473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Lets imagine a medium sized enterprise app that has a team with roughly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12 engineers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2 project managers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2 scrum masters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3 database engineers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8 UI engineers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2 engineering managers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1 UI engineering manager</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1 QA manager</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1 database engineering manager</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2 directors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4 QA</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36 individuals total, with 1/3 partially allocated to this and other projects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pic>
        <p:nvPicPr>
          <p:cNvPr id="1008" name="Google Shape;1008;p148"/>
          <p:cNvPicPr preferRelativeResize="0"/>
          <p:nvPr>
            <p:ph idx="1" type="body"/>
          </p:nvPr>
        </p:nvPicPr>
        <p:blipFill rotWithShape="1">
          <a:blip r:embed="rId3">
            <a:alphaModFix/>
          </a:blip>
          <a:srcRect b="0" l="0" r="0" t="0"/>
          <a:stretch/>
        </p:blipFill>
        <p:spPr>
          <a:xfrm>
            <a:off x="762000" y="381000"/>
            <a:ext cx="7637690" cy="534638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4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a:p>
        </p:txBody>
      </p:sp>
      <p:sp>
        <p:nvSpPr>
          <p:cNvPr id="1014" name="Google Shape;1014;p149"/>
          <p:cNvSpPr txBox="1"/>
          <p:nvPr/>
        </p:nvSpPr>
        <p:spPr>
          <a:xfrm>
            <a:off x="628651" y="1524001"/>
            <a:ext cx="3867150" cy="2285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000">
                <a:solidFill>
                  <a:schemeClr val="dk1"/>
                </a:solidFill>
                <a:latin typeface="Calibri"/>
                <a:ea typeface="Calibri"/>
                <a:cs typeface="Calibri"/>
                <a:sym typeface="Calibri"/>
              </a:rPr>
              <a:t>RED</a:t>
            </a:r>
            <a:r>
              <a:rPr b="0" lang="en-US" sz="2000">
                <a:solidFill>
                  <a:schemeClr val="dk1"/>
                </a:solidFill>
                <a:latin typeface="Calibri"/>
                <a:ea typeface="Calibri"/>
                <a:cs typeface="Calibri"/>
                <a:sym typeface="Calibri"/>
              </a:rPr>
              <a:t> method (Tom Wilkie)</a:t>
            </a:r>
            <a:endParaRPr/>
          </a:p>
          <a:p>
            <a:pPr indent="0" lvl="0" marL="0" marR="0" rtl="0" algn="l">
              <a:lnSpc>
                <a:spcPct val="90000"/>
              </a:lnSpc>
              <a:spcBef>
                <a:spcPts val="400"/>
              </a:spcBef>
              <a:spcAft>
                <a:spcPts val="0"/>
              </a:spcAft>
              <a:buClr>
                <a:schemeClr val="accent3"/>
              </a:buClr>
              <a:buSzPts val="1800"/>
              <a:buFont typeface="Noto Sans Symbols"/>
              <a:buNone/>
            </a:pPr>
            <a:r>
              <a:rPr b="0" lang="en-US" sz="2000">
                <a:solidFill>
                  <a:schemeClr val="dk1"/>
                </a:solidFill>
                <a:latin typeface="Calibri"/>
                <a:ea typeface="Calibri"/>
                <a:cs typeface="Calibri"/>
                <a:sym typeface="Calibri"/>
              </a:rPr>
              <a:t>For every service, check that</a:t>
            </a:r>
            <a:endParaRPr/>
          </a:p>
          <a:p>
            <a:pPr indent="-457200" lvl="0" marL="457200" marR="0" rtl="0" algn="l">
              <a:lnSpc>
                <a:spcPct val="90000"/>
              </a:lnSpc>
              <a:spcBef>
                <a:spcPts val="440"/>
              </a:spcBef>
              <a:spcAft>
                <a:spcPts val="0"/>
              </a:spcAft>
              <a:buClr>
                <a:schemeClr val="accent3"/>
              </a:buClr>
              <a:buSzPts val="1980"/>
              <a:buFont typeface="Noto Sans Symbols"/>
              <a:buChar char="▪"/>
            </a:pPr>
            <a:r>
              <a:rPr b="1" lang="en-US" sz="2200">
                <a:solidFill>
                  <a:schemeClr val="dk1"/>
                </a:solidFill>
                <a:latin typeface="Calibri"/>
                <a:ea typeface="Calibri"/>
                <a:cs typeface="Calibri"/>
                <a:sym typeface="Calibri"/>
              </a:rPr>
              <a:t>Request count </a:t>
            </a:r>
            <a:r>
              <a:rPr b="0" lang="en-US" sz="2200">
                <a:solidFill>
                  <a:schemeClr val="dk1"/>
                </a:solidFill>
                <a:latin typeface="Calibri"/>
                <a:ea typeface="Calibri"/>
                <a:cs typeface="Calibri"/>
                <a:sym typeface="Calibri"/>
              </a:rPr>
              <a:t>(rate)</a:t>
            </a:r>
            <a:endParaRPr/>
          </a:p>
          <a:p>
            <a:pPr indent="-457200" lvl="0" marL="457200" marR="0" rtl="0" algn="l">
              <a:lnSpc>
                <a:spcPct val="90000"/>
              </a:lnSpc>
              <a:spcBef>
                <a:spcPts val="440"/>
              </a:spcBef>
              <a:spcAft>
                <a:spcPts val="0"/>
              </a:spcAft>
              <a:buClr>
                <a:schemeClr val="accent3"/>
              </a:buClr>
              <a:buSzPts val="1980"/>
              <a:buFont typeface="Noto Sans Symbols"/>
              <a:buChar char="▪"/>
            </a:pPr>
            <a:r>
              <a:rPr b="1" lang="en-US" sz="2200">
                <a:solidFill>
                  <a:schemeClr val="dk1"/>
                </a:solidFill>
                <a:latin typeface="Calibri"/>
                <a:ea typeface="Calibri"/>
                <a:cs typeface="Calibri"/>
                <a:sym typeface="Calibri"/>
              </a:rPr>
              <a:t>Error count </a:t>
            </a:r>
            <a:r>
              <a:rPr b="0" lang="en-US" sz="2200">
                <a:solidFill>
                  <a:schemeClr val="dk1"/>
                </a:solidFill>
                <a:latin typeface="Calibri"/>
                <a:ea typeface="Calibri"/>
                <a:cs typeface="Calibri"/>
                <a:sym typeface="Calibri"/>
              </a:rPr>
              <a:t>(rate)</a:t>
            </a:r>
            <a:endParaRPr/>
          </a:p>
          <a:p>
            <a:pPr indent="-457200" lvl="0" marL="457200" marR="0" rtl="0" algn="l">
              <a:lnSpc>
                <a:spcPct val="90000"/>
              </a:lnSpc>
              <a:spcBef>
                <a:spcPts val="440"/>
              </a:spcBef>
              <a:spcAft>
                <a:spcPts val="0"/>
              </a:spcAft>
              <a:buClr>
                <a:schemeClr val="accent3"/>
              </a:buClr>
              <a:buSzPts val="1980"/>
              <a:buFont typeface="Noto Sans Symbols"/>
              <a:buChar char="▪"/>
            </a:pPr>
            <a:r>
              <a:rPr b="1" lang="en-US" sz="2200">
                <a:solidFill>
                  <a:schemeClr val="dk1"/>
                </a:solidFill>
                <a:latin typeface="Calibri"/>
                <a:ea typeface="Calibri"/>
                <a:cs typeface="Calibri"/>
                <a:sym typeface="Calibri"/>
              </a:rPr>
              <a:t>Duration</a:t>
            </a:r>
            <a:endParaRPr/>
          </a:p>
        </p:txBody>
      </p:sp>
      <p:sp>
        <p:nvSpPr>
          <p:cNvPr id="1015" name="Google Shape;1015;p149"/>
          <p:cNvSpPr txBox="1"/>
          <p:nvPr/>
        </p:nvSpPr>
        <p:spPr>
          <a:xfrm>
            <a:off x="628650" y="3962401"/>
            <a:ext cx="8362948" cy="20573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lang="en-US" sz="1850">
                <a:solidFill>
                  <a:schemeClr val="dk1"/>
                </a:solidFill>
                <a:latin typeface="Calibri"/>
                <a:ea typeface="Calibri"/>
                <a:cs typeface="Calibri"/>
                <a:sym typeface="Calibri"/>
              </a:rPr>
              <a:t>All good instrumentation libraries (Prometheus, Graphite, etc.) have at least three main primitives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lang="en-US" sz="1850">
                <a:solidFill>
                  <a:schemeClr val="dk1"/>
                </a:solidFill>
                <a:latin typeface="Calibri"/>
                <a:ea typeface="Calibri"/>
                <a:cs typeface="Calibri"/>
                <a:sym typeface="Calibri"/>
              </a:rPr>
              <a:t>Counter: records events that happen such as incoming requests, bad requests, errors, etc.</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lang="en-US" sz="1850">
                <a:solidFill>
                  <a:schemeClr val="dk1"/>
                </a:solidFill>
                <a:latin typeface="Calibri"/>
                <a:ea typeface="Calibri"/>
                <a:cs typeface="Calibri"/>
                <a:sym typeface="Calibri"/>
              </a:rPr>
              <a:t>Gauge: records things that fluctuate over time such as the size of a thread pool</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lang="en-US" sz="1850">
                <a:solidFill>
                  <a:schemeClr val="dk1"/>
                </a:solidFill>
                <a:latin typeface="Calibri"/>
                <a:ea typeface="Calibri"/>
                <a:cs typeface="Calibri"/>
                <a:sym typeface="Calibri"/>
              </a:rPr>
              <a:t>Histogram: records observations of scalar quantities of events such as request durations</a:t>
            </a:r>
            <a:endParaRPr/>
          </a:p>
        </p:txBody>
      </p:sp>
      <p:sp>
        <p:nvSpPr>
          <p:cNvPr id="1016" name="Google Shape;1016;p149"/>
          <p:cNvSpPr txBox="1"/>
          <p:nvPr/>
        </p:nvSpPr>
        <p:spPr>
          <a:xfrm>
            <a:off x="5467350" y="1524001"/>
            <a:ext cx="3048000" cy="11429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0" lang="en-US" sz="2000">
                <a:solidFill>
                  <a:schemeClr val="dk1"/>
                </a:solidFill>
                <a:latin typeface="Calibri"/>
                <a:ea typeface="Calibri"/>
                <a:cs typeface="Calibri"/>
                <a:sym typeface="Calibri"/>
              </a:rPr>
              <a:t>Note:</a:t>
            </a:r>
            <a:endParaRPr/>
          </a:p>
          <a:p>
            <a:pPr indent="0" lvl="0" marL="0" marR="0" rtl="0" algn="l">
              <a:lnSpc>
                <a:spcPct val="80000"/>
              </a:lnSpc>
              <a:spcBef>
                <a:spcPts val="400"/>
              </a:spcBef>
              <a:spcAft>
                <a:spcPts val="0"/>
              </a:spcAft>
              <a:buClr>
                <a:schemeClr val="accent3"/>
              </a:buClr>
              <a:buSzPts val="1800"/>
              <a:buFont typeface="Noto Sans Symbols"/>
              <a:buNone/>
            </a:pPr>
            <a:r>
              <a:rPr b="0" i="1" lang="en-US" sz="2000">
                <a:solidFill>
                  <a:schemeClr val="dk1"/>
                </a:solidFill>
                <a:latin typeface="Calibri"/>
                <a:ea typeface="Calibri"/>
                <a:cs typeface="Calibri"/>
                <a:sym typeface="Calibri"/>
              </a:rPr>
              <a:t>Observability</a:t>
            </a:r>
            <a:r>
              <a:rPr b="0" lang="en-US" sz="2000">
                <a:solidFill>
                  <a:schemeClr val="dk1"/>
                </a:solidFill>
                <a:latin typeface="Calibri"/>
                <a:ea typeface="Calibri"/>
                <a:cs typeface="Calibri"/>
                <a:sym typeface="Calibri"/>
              </a:rPr>
              <a:t> = Logging + Monitoring + Tracing + Visualization</a:t>
            </a:r>
            <a:endParaRPr/>
          </a:p>
        </p:txBody>
      </p:sp>
      <p:cxnSp>
        <p:nvCxnSpPr>
          <p:cNvPr id="1017" name="Google Shape;1017;p149"/>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5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(Tracing)</a:t>
            </a:r>
            <a:endParaRPr/>
          </a:p>
        </p:txBody>
      </p:sp>
      <p:pic>
        <p:nvPicPr>
          <p:cNvPr id="1023" name="Google Shape;1023;p150"/>
          <p:cNvPicPr preferRelativeResize="0"/>
          <p:nvPr>
            <p:ph idx="1" type="body"/>
          </p:nvPr>
        </p:nvPicPr>
        <p:blipFill rotWithShape="1">
          <a:blip r:embed="rId3">
            <a:alphaModFix/>
          </a:blip>
          <a:srcRect b="0" l="0" r="0" t="0"/>
          <a:stretch/>
        </p:blipFill>
        <p:spPr>
          <a:xfrm>
            <a:off x="3241213" y="1752600"/>
            <a:ext cx="2984500" cy="4038600"/>
          </a:xfrm>
          <a:prstGeom prst="rect">
            <a:avLst/>
          </a:prstGeom>
          <a:noFill/>
          <a:ln>
            <a:noFill/>
          </a:ln>
        </p:spPr>
      </p:pic>
      <p:sp>
        <p:nvSpPr>
          <p:cNvPr id="1024" name="Google Shape;1024;p150"/>
          <p:cNvSpPr txBox="1"/>
          <p:nvPr/>
        </p:nvSpPr>
        <p:spPr>
          <a:xfrm>
            <a:off x="6211059" y="1407291"/>
            <a:ext cx="3200401"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Distributed Tracing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becomes quite important to understand what broke and why</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Common Distributed Tracing functionality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Assign each external request a unique ID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Pass ID to all services involved with handling the request</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Include id in all log messages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Record information (start/end time) about requests and operations performed</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pic>
        <p:nvPicPr>
          <p:cNvPr id="1025" name="Google Shape;1025;p150"/>
          <p:cNvPicPr preferRelativeResize="0"/>
          <p:nvPr/>
        </p:nvPicPr>
        <p:blipFill rotWithShape="1">
          <a:blip r:embed="rId4">
            <a:alphaModFix/>
          </a:blip>
          <a:srcRect b="0" l="0" r="0" t="0"/>
          <a:stretch/>
        </p:blipFill>
        <p:spPr>
          <a:xfrm>
            <a:off x="287215" y="2590800"/>
            <a:ext cx="2869367" cy="1527845"/>
          </a:xfrm>
          <a:prstGeom prst="rect">
            <a:avLst/>
          </a:prstGeom>
          <a:noFill/>
          <a:ln>
            <a:noFill/>
          </a:ln>
        </p:spPr>
      </p:pic>
      <p:cxnSp>
        <p:nvCxnSpPr>
          <p:cNvPr id="1026" name="Google Shape;1026;p150"/>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5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(Exceptions and Logging)</a:t>
            </a:r>
            <a:endParaRPr/>
          </a:p>
        </p:txBody>
      </p:sp>
      <p:pic>
        <p:nvPicPr>
          <p:cNvPr id="1032" name="Google Shape;1032;p151"/>
          <p:cNvPicPr preferRelativeResize="0"/>
          <p:nvPr>
            <p:ph idx="1" type="body"/>
          </p:nvPr>
        </p:nvPicPr>
        <p:blipFill rotWithShape="1">
          <a:blip r:embed="rId3">
            <a:alphaModFix/>
          </a:blip>
          <a:srcRect b="0" l="0" r="0" t="0"/>
          <a:stretch/>
        </p:blipFill>
        <p:spPr>
          <a:xfrm>
            <a:off x="2971800" y="1375446"/>
            <a:ext cx="2984500" cy="4038600"/>
          </a:xfrm>
          <a:prstGeom prst="rect">
            <a:avLst/>
          </a:prstGeom>
          <a:noFill/>
          <a:ln>
            <a:noFill/>
          </a:ln>
        </p:spPr>
      </p:pic>
      <p:sp>
        <p:nvSpPr>
          <p:cNvPr id="1033" name="Google Shape;1033;p151"/>
          <p:cNvSpPr txBox="1"/>
          <p:nvPr/>
        </p:nvSpPr>
        <p:spPr>
          <a:xfrm>
            <a:off x="0" y="1375446"/>
            <a:ext cx="2984120"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Exception Tracking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is crucial to save errors and the corresponding stack trace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Ideally, exceptions are de-duplicated and recorded for further aggregation and investigation</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1034" name="Google Shape;1034;p151"/>
          <p:cNvSpPr txBox="1"/>
          <p:nvPr/>
        </p:nvSpPr>
        <p:spPr>
          <a:xfrm>
            <a:off x="6184901" y="1524001"/>
            <a:ext cx="2984120"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Log deployments and changes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Track changes as they are opportunities for failure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For example, tracking deployments and changes so they can be easily correlated with issues later for faster resolution</a:t>
            </a:r>
            <a:endParaRPr/>
          </a:p>
        </p:txBody>
      </p:sp>
      <p:pic>
        <p:nvPicPr>
          <p:cNvPr id="1035" name="Google Shape;1035;p151"/>
          <p:cNvPicPr preferRelativeResize="0"/>
          <p:nvPr/>
        </p:nvPicPr>
        <p:blipFill rotWithShape="1">
          <a:blip r:embed="rId4">
            <a:alphaModFix/>
          </a:blip>
          <a:srcRect b="0" l="0" r="0" t="0"/>
          <a:stretch/>
        </p:blipFill>
        <p:spPr>
          <a:xfrm>
            <a:off x="6137229" y="3352800"/>
            <a:ext cx="2959099" cy="1775460"/>
          </a:xfrm>
          <a:prstGeom prst="rect">
            <a:avLst/>
          </a:prstGeom>
          <a:noFill/>
          <a:ln>
            <a:noFill/>
          </a:ln>
        </p:spPr>
      </p:pic>
      <p:sp>
        <p:nvSpPr>
          <p:cNvPr id="1036" name="Google Shape;1036;p151"/>
          <p:cNvSpPr txBox="1"/>
          <p:nvPr/>
        </p:nvSpPr>
        <p:spPr>
          <a:xfrm>
            <a:off x="6159880" y="5231445"/>
            <a:ext cx="2984120"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*Etsy graphing error rates against new code deployments</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cxnSp>
        <p:nvCxnSpPr>
          <p:cNvPr id="1037" name="Google Shape;1037;p151"/>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5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(Aggregation and Audit)</a:t>
            </a:r>
            <a:endParaRPr/>
          </a:p>
        </p:txBody>
      </p:sp>
      <p:pic>
        <p:nvPicPr>
          <p:cNvPr id="1043" name="Google Shape;1043;p152"/>
          <p:cNvPicPr preferRelativeResize="0"/>
          <p:nvPr>
            <p:ph idx="1" type="body"/>
          </p:nvPr>
        </p:nvPicPr>
        <p:blipFill rotWithShape="1">
          <a:blip r:embed="rId3">
            <a:alphaModFix/>
          </a:blip>
          <a:srcRect b="0" l="0" r="0" t="0"/>
          <a:stretch/>
        </p:blipFill>
        <p:spPr>
          <a:xfrm>
            <a:off x="3200401" y="1375446"/>
            <a:ext cx="2984500" cy="4038600"/>
          </a:xfrm>
          <a:prstGeom prst="rect">
            <a:avLst/>
          </a:prstGeom>
          <a:noFill/>
          <a:ln>
            <a:noFill/>
          </a:ln>
        </p:spPr>
      </p:pic>
      <p:sp>
        <p:nvSpPr>
          <p:cNvPr id="1044" name="Google Shape;1044;p152"/>
          <p:cNvSpPr txBox="1"/>
          <p:nvPr/>
        </p:nvSpPr>
        <p:spPr>
          <a:xfrm>
            <a:off x="0" y="1375446"/>
            <a:ext cx="2984120"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Log Aggregation</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Requests span multiple instances over multiple machines. It is important to gather information in a standardized format</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Log files contain errors, warnings, and debug information</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is important to aggregate, search and analyze such logs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Popular solutions for this include the ELK stack (Elastic Search, Logstash and Kibana) and AWS Cloud Watch</a:t>
            </a:r>
            <a:endParaRPr/>
          </a:p>
        </p:txBody>
      </p:sp>
      <p:sp>
        <p:nvSpPr>
          <p:cNvPr id="1045" name="Google Shape;1045;p152"/>
          <p:cNvSpPr txBox="1"/>
          <p:nvPr/>
        </p:nvSpPr>
        <p:spPr>
          <a:xfrm>
            <a:off x="6184901" y="1524001"/>
            <a:ext cx="2984120"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Audit Logging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is vital to know actions a user has performed.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For security and compliance, this is often a must have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Average time to detect intrusions is 98 days for financial services, 197 days for retail, it should/can be much lower</a:t>
            </a:r>
            <a:endParaRPr/>
          </a:p>
        </p:txBody>
      </p:sp>
      <p:cxnSp>
        <p:nvCxnSpPr>
          <p:cNvPr id="1046" name="Google Shape;1046;p152"/>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5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Logging best practices</a:t>
            </a:r>
            <a:endParaRPr/>
          </a:p>
        </p:txBody>
      </p:sp>
      <p:sp>
        <p:nvSpPr>
          <p:cNvPr id="1052" name="Google Shape;1052;p153"/>
          <p:cNvSpPr txBox="1"/>
          <p:nvPr>
            <p:ph idx="1" type="body"/>
          </p:nvPr>
        </p:nvSpPr>
        <p:spPr>
          <a:xfrm>
            <a:off x="628650" y="1524001"/>
            <a:ext cx="3943350" cy="3581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Log output as a set of JSON key/value pairs instead of pure text</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Easier for computer to test and aggregate</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Easier to make rules and query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Comprehensive</a:t>
            </a:r>
            <a:endParaRPr b="0" i="0" sz="2000" u="none" cap="none" strike="noStrike">
              <a:solidFill>
                <a:schemeClr val="dk1"/>
              </a:solidFill>
              <a:latin typeface="Calibri"/>
              <a:ea typeface="Calibri"/>
              <a:cs typeface="Calibri"/>
              <a:sym typeface="Calibri"/>
            </a:endParaRPr>
          </a:p>
          <a:p>
            <a:pPr indent="-342900" lvl="1" marL="91440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1053" name="Google Shape;1053;p153"/>
          <p:cNvSpPr txBox="1"/>
          <p:nvPr/>
        </p:nvSpPr>
        <p:spPr>
          <a:xfrm>
            <a:off x="4724400" y="1521725"/>
            <a:ext cx="44196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Do this:</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“Timestamp: 2017-09-01 1:25”, ”caller”:”main.go:5”, “transport”:”HTTP”,”addr”:”8080”</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Not this</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“2017-09-01 1:25 main.go 5 HTTP 8080”</a:t>
            </a:r>
            <a:endParaRPr/>
          </a:p>
          <a:p>
            <a:pPr indent="-342900" lvl="1" marL="91440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sz="2400">
              <a:solidFill>
                <a:schemeClr val="dk1"/>
              </a:solidFill>
              <a:latin typeface="Calibri"/>
              <a:ea typeface="Calibri"/>
              <a:cs typeface="Calibri"/>
              <a:sym typeface="Calibri"/>
            </a:endParaRPr>
          </a:p>
        </p:txBody>
      </p:sp>
      <p:cxnSp>
        <p:nvCxnSpPr>
          <p:cNvPr id="1054" name="Google Shape;1054;p153"/>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54"/>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1060" name="Google Shape;1060;p154"/>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1061" name="Google Shape;1061;p154"/>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55"/>
          <p:cNvSpPr txBox="1"/>
          <p:nvPr>
            <p:ph type="title"/>
          </p:nvPr>
        </p:nvSpPr>
        <p:spPr>
          <a:xfrm>
            <a:off x="181108" y="25968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Integration/Component Testing</a:t>
            </a:r>
            <a:endParaRPr/>
          </a:p>
        </p:txBody>
      </p:sp>
      <p:pic>
        <p:nvPicPr>
          <p:cNvPr id="1067" name="Google Shape;1067;p155"/>
          <p:cNvPicPr preferRelativeResize="0"/>
          <p:nvPr>
            <p:ph idx="1" type="body"/>
          </p:nvPr>
        </p:nvPicPr>
        <p:blipFill rotWithShape="1">
          <a:blip r:embed="rId3">
            <a:alphaModFix/>
          </a:blip>
          <a:srcRect b="0" l="0" r="0" t="0"/>
          <a:stretch/>
        </p:blipFill>
        <p:spPr>
          <a:xfrm>
            <a:off x="3346830" y="1524001"/>
            <a:ext cx="2184400" cy="2349500"/>
          </a:xfrm>
          <a:prstGeom prst="rect">
            <a:avLst/>
          </a:prstGeom>
          <a:noFill/>
          <a:ln>
            <a:noFill/>
          </a:ln>
        </p:spPr>
      </p:pic>
      <p:sp>
        <p:nvSpPr>
          <p:cNvPr id="1068" name="Google Shape;1068;p155"/>
          <p:cNvSpPr txBox="1"/>
          <p:nvPr/>
        </p:nvSpPr>
        <p:spPr>
          <a:xfrm>
            <a:off x="181108" y="1541702"/>
            <a:ext cx="2984120"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Service Integration Contract Tests</a:t>
            </a:r>
            <a:endParaRPr sz="2000">
              <a:solidFill>
                <a:schemeClr val="dk1"/>
              </a:solidFill>
              <a:latin typeface="Arial"/>
              <a:ea typeface="Arial"/>
              <a:cs typeface="Arial"/>
              <a:sym typeface="Arial"/>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End-to-end testing is slow and expensive</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Test the APIs (functionality) provided by services</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Black box testing</a:t>
            </a:r>
            <a:endParaRPr/>
          </a:p>
        </p:txBody>
      </p:sp>
      <p:sp>
        <p:nvSpPr>
          <p:cNvPr id="1069" name="Google Shape;1069;p155"/>
          <p:cNvSpPr txBox="1"/>
          <p:nvPr/>
        </p:nvSpPr>
        <p:spPr>
          <a:xfrm>
            <a:off x="5791200" y="1541702"/>
            <a:ext cx="298412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Service Component Tests</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Test the components of the service</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 test suite that tests a service in isolation using test doubles for any services that it invokes.</a:t>
            </a:r>
            <a:endParaRP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White box testing</a:t>
            </a:r>
            <a:endParaRPr/>
          </a:p>
        </p:txBody>
      </p:sp>
      <p:cxnSp>
        <p:nvCxnSpPr>
          <p:cNvPr id="1070" name="Google Shape;1070;p155"/>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5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End-To-End tests Vs Unit Test</a:t>
            </a:r>
            <a:endParaRPr/>
          </a:p>
        </p:txBody>
      </p:sp>
      <p:sp>
        <p:nvSpPr>
          <p:cNvPr id="1076" name="Google Shape;1076;p156"/>
          <p:cNvSpPr txBox="1"/>
          <p:nvPr>
            <p:ph idx="1" type="body"/>
          </p:nvPr>
        </p:nvSpPr>
        <p:spPr>
          <a:xfrm>
            <a:off x="228600" y="1521127"/>
            <a:ext cx="4324350" cy="45748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chemeClr val="dk1"/>
                </a:solidFill>
                <a:latin typeface="Calibri"/>
                <a:ea typeface="Calibri"/>
                <a:cs typeface="Calibri"/>
                <a:sym typeface="Calibri"/>
              </a:rPr>
              <a:t>End-to-end tests:</a:t>
            </a:r>
            <a:r>
              <a:rPr b="0" i="0" lang="en-US" sz="2400" u="none" cap="none" strike="noStrike">
                <a:solidFill>
                  <a:schemeClr val="dk1"/>
                </a:solidFill>
                <a:latin typeface="Calibri"/>
                <a:ea typeface="Calibri"/>
                <a:cs typeface="Calibri"/>
                <a:sym typeface="Calibri"/>
              </a:rPr>
              <a:t> time taking and expensive</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The dev team might have to spend weeks finding all the issues breaking the end-to-end test</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They would be better served with a large base of unit test that find bugs quickly</a:t>
            </a:r>
            <a:endParaRPr/>
          </a:p>
          <a:p>
            <a:pPr indent="0" lvl="0" marL="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Slow</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No isolated failures</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Simulates a real user</a:t>
            </a:r>
            <a:endParaRPr b="1" i="0" sz="2000" u="none" cap="none" strike="noStrike">
              <a:solidFill>
                <a:schemeClr val="dk1"/>
              </a:solidFill>
              <a:latin typeface="Calibri"/>
              <a:ea typeface="Calibri"/>
              <a:cs typeface="Calibri"/>
              <a:sym typeface="Calibri"/>
            </a:endParaRPr>
          </a:p>
          <a:p>
            <a:pPr indent="-342900" lvl="0" marL="45720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cxnSp>
        <p:nvCxnSpPr>
          <p:cNvPr id="1077" name="Google Shape;1077;p156"/>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1078" name="Google Shape;1078;p156"/>
          <p:cNvSpPr txBox="1"/>
          <p:nvPr/>
        </p:nvSpPr>
        <p:spPr>
          <a:xfrm>
            <a:off x="4876800" y="1521127"/>
            <a:ext cx="4114800" cy="44986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000">
                <a:solidFill>
                  <a:schemeClr val="dk1"/>
                </a:solidFill>
                <a:latin typeface="Calibri"/>
                <a:ea typeface="Calibri"/>
                <a:cs typeface="Calibri"/>
                <a:sym typeface="Calibri"/>
              </a:rPr>
              <a:t>Unit Tests:</a:t>
            </a:r>
            <a:r>
              <a:rPr b="0" lang="en-US" sz="2000">
                <a:solidFill>
                  <a:schemeClr val="dk1"/>
                </a:solidFill>
                <a:latin typeface="Calibri"/>
                <a:ea typeface="Calibri"/>
                <a:cs typeface="Calibri"/>
                <a:sym typeface="Calibri"/>
              </a:rPr>
              <a:t> Fast and cheap</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Unit tests should form the majority of tests as they quickly identify bugs and represent a fast feedback loop</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When a Unit test fails, the function and area that fails is much narrower in scope than broad end-to-end tests</a:t>
            </a:r>
            <a:endParaRPr/>
          </a:p>
          <a:p>
            <a:pPr indent="-342900" lvl="0" marL="457200" marR="0" rtl="0" algn="l">
              <a:lnSpc>
                <a:spcPct val="90000"/>
              </a:lnSpc>
              <a:spcBef>
                <a:spcPts val="400"/>
              </a:spcBef>
              <a:spcAft>
                <a:spcPts val="0"/>
              </a:spcAft>
              <a:buClr>
                <a:schemeClr val="accent3"/>
              </a:buClr>
              <a:buSzPts val="1800"/>
              <a:buFont typeface="Noto Sans Symbols"/>
              <a:buNone/>
            </a:pPr>
            <a:r>
              <a:t/>
            </a:r>
            <a:endParaRPr b="0" sz="2000">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Fast</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Isolated Failures</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But do not simulates a real user</a:t>
            </a:r>
            <a:endParaRPr b="1" sz="200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5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Testing Pyramid</a:t>
            </a:r>
            <a:endParaRPr/>
          </a:p>
        </p:txBody>
      </p:sp>
      <p:grpSp>
        <p:nvGrpSpPr>
          <p:cNvPr id="1084" name="Google Shape;1084;p157"/>
          <p:cNvGrpSpPr/>
          <p:nvPr/>
        </p:nvGrpSpPr>
        <p:grpSpPr>
          <a:xfrm>
            <a:off x="23008" y="2057400"/>
            <a:ext cx="6834992" cy="4342550"/>
            <a:chOff x="0" y="0"/>
            <a:chExt cx="6834992" cy="4342550"/>
          </a:xfrm>
        </p:grpSpPr>
        <p:sp>
          <p:nvSpPr>
            <p:cNvPr id="1085" name="Google Shape;1085;p157"/>
            <p:cNvSpPr/>
            <p:nvPr/>
          </p:nvSpPr>
          <p:spPr>
            <a:xfrm>
              <a:off x="2961665" y="0"/>
              <a:ext cx="911660" cy="538542"/>
            </a:xfrm>
            <a:prstGeom prst="trapezoid">
              <a:avLst>
                <a:gd fmla="val 84642" name="adj"/>
              </a:avLst>
            </a:prstGeom>
            <a:gradFill>
              <a:gsLst>
                <a:gs pos="0">
                  <a:srgbClr val="FEA94D">
                    <a:alpha val="89803"/>
                  </a:srgbClr>
                </a:gs>
                <a:gs pos="50000">
                  <a:srgbClr val="FFA115">
                    <a:alpha val="89803"/>
                  </a:srgbClr>
                </a:gs>
                <a:gs pos="100000">
                  <a:srgbClr val="E38F07">
                    <a:alpha val="8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7"/>
            <p:cNvSpPr txBox="1"/>
            <p:nvPr/>
          </p:nvSpPr>
          <p:spPr>
            <a:xfrm>
              <a:off x="2961665" y="228600"/>
              <a:ext cx="911700" cy="5385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End-to-End</a:t>
              </a:r>
              <a:endParaRPr/>
            </a:p>
          </p:txBody>
        </p:sp>
        <p:sp>
          <p:nvSpPr>
            <p:cNvPr id="1087" name="Google Shape;1087;p157"/>
            <p:cNvSpPr/>
            <p:nvPr/>
          </p:nvSpPr>
          <p:spPr>
            <a:xfrm>
              <a:off x="2107455" y="538542"/>
              <a:ext cx="2620200" cy="1009200"/>
            </a:xfrm>
            <a:prstGeom prst="trapezoid">
              <a:avLst>
                <a:gd fmla="val 84642" name="adj"/>
              </a:avLst>
            </a:prstGeom>
            <a:gradFill>
              <a:gsLst>
                <a:gs pos="0">
                  <a:srgbClr val="FEA94D">
                    <a:alpha val="69803"/>
                  </a:srgbClr>
                </a:gs>
                <a:gs pos="50000">
                  <a:srgbClr val="FFA115">
                    <a:alpha val="69803"/>
                  </a:srgbClr>
                </a:gs>
                <a:gs pos="100000">
                  <a:srgbClr val="E38F07">
                    <a:alpha val="6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7"/>
            <p:cNvSpPr txBox="1"/>
            <p:nvPr/>
          </p:nvSpPr>
          <p:spPr>
            <a:xfrm>
              <a:off x="2565969" y="690942"/>
              <a:ext cx="1703100" cy="10092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Integration</a:t>
              </a:r>
              <a:endParaRPr/>
            </a:p>
          </p:txBody>
        </p:sp>
        <p:sp>
          <p:nvSpPr>
            <p:cNvPr id="1089" name="Google Shape;1089;p157"/>
            <p:cNvSpPr/>
            <p:nvPr/>
          </p:nvSpPr>
          <p:spPr>
            <a:xfrm>
              <a:off x="0" y="1547750"/>
              <a:ext cx="6834992" cy="2489859"/>
            </a:xfrm>
            <a:prstGeom prst="trapezoid">
              <a:avLst>
                <a:gd fmla="val 84642" name="adj"/>
              </a:avLst>
            </a:prstGeom>
            <a:gradFill>
              <a:gsLst>
                <a:gs pos="0">
                  <a:srgbClr val="FEA94D">
                    <a:alpha val="49803"/>
                  </a:srgbClr>
                </a:gs>
                <a:gs pos="50000">
                  <a:srgbClr val="FFA115">
                    <a:alpha val="49803"/>
                  </a:srgbClr>
                </a:gs>
                <a:gs pos="100000">
                  <a:srgbClr val="E38F07">
                    <a:alpha val="4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7"/>
            <p:cNvSpPr txBox="1"/>
            <p:nvPr/>
          </p:nvSpPr>
          <p:spPr>
            <a:xfrm>
              <a:off x="1196123" y="1852550"/>
              <a:ext cx="4442700" cy="24900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Unit</a:t>
              </a:r>
              <a:endParaRPr/>
            </a:p>
          </p:txBody>
        </p:sp>
      </p:grpSp>
      <p:sp>
        <p:nvSpPr>
          <p:cNvPr id="1091" name="Google Shape;1091;p157"/>
          <p:cNvSpPr txBox="1"/>
          <p:nvPr/>
        </p:nvSpPr>
        <p:spPr>
          <a:xfrm>
            <a:off x="5354040" y="1442047"/>
            <a:ext cx="379095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lang="en-US" sz="2400">
                <a:solidFill>
                  <a:schemeClr val="dk1"/>
                </a:solidFill>
                <a:latin typeface="Calibri"/>
                <a:ea typeface="Calibri"/>
                <a:cs typeface="Calibri"/>
                <a:sym typeface="Calibri"/>
              </a:rPr>
              <a:t>Google recommends a 70/20/10 test composition split</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70% unit tests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20% integration tests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10% end-to-end tests</a:t>
            </a:r>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1" sz="2400">
              <a:solidFill>
                <a:schemeClr val="dk1"/>
              </a:solidFill>
              <a:latin typeface="Calibri"/>
              <a:ea typeface="Calibri"/>
              <a:cs typeface="Calibri"/>
              <a:sym typeface="Calibri"/>
            </a:endParaRPr>
          </a:p>
        </p:txBody>
      </p:sp>
      <p:cxnSp>
        <p:nvCxnSpPr>
          <p:cNvPr id="1092" name="Google Shape;1092;p157"/>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heme-orange">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